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36"/>
  </p:notesMasterIdLst>
  <p:handoutMasterIdLst>
    <p:handoutMasterId r:id="rId37"/>
  </p:handoutMasterIdLst>
  <p:sldIdLst>
    <p:sldId id="354" r:id="rId2"/>
    <p:sldId id="368" r:id="rId3"/>
    <p:sldId id="333" r:id="rId4"/>
    <p:sldId id="324" r:id="rId5"/>
    <p:sldId id="343" r:id="rId6"/>
    <p:sldId id="356" r:id="rId7"/>
    <p:sldId id="380" r:id="rId8"/>
    <p:sldId id="381" r:id="rId9"/>
    <p:sldId id="379" r:id="rId10"/>
    <p:sldId id="357" r:id="rId11"/>
    <p:sldId id="359" r:id="rId12"/>
    <p:sldId id="376" r:id="rId13"/>
    <p:sldId id="360" r:id="rId14"/>
    <p:sldId id="375" r:id="rId15"/>
    <p:sldId id="377" r:id="rId16"/>
    <p:sldId id="336" r:id="rId17"/>
    <p:sldId id="337" r:id="rId18"/>
    <p:sldId id="358" r:id="rId19"/>
    <p:sldId id="363" r:id="rId20"/>
    <p:sldId id="369" r:id="rId21"/>
    <p:sldId id="373" r:id="rId22"/>
    <p:sldId id="374" r:id="rId23"/>
    <p:sldId id="367" r:id="rId24"/>
    <p:sldId id="366" r:id="rId25"/>
    <p:sldId id="344" r:id="rId26"/>
    <p:sldId id="345" r:id="rId27"/>
    <p:sldId id="352" r:id="rId28"/>
    <p:sldId id="346" r:id="rId29"/>
    <p:sldId id="355" r:id="rId30"/>
    <p:sldId id="372" r:id="rId31"/>
    <p:sldId id="348" r:id="rId32"/>
    <p:sldId id="350" r:id="rId33"/>
    <p:sldId id="334" r:id="rId34"/>
    <p:sldId id="335" r:id="rId35"/>
  </p:sldIdLst>
  <p:sldSz cx="5329238" cy="7561263"/>
  <p:notesSz cx="10234613" cy="71040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90" autoAdjust="0"/>
    <p:restoredTop sz="84926" autoAdjust="0"/>
  </p:normalViewPr>
  <p:slideViewPr>
    <p:cSldViewPr>
      <p:cViewPr>
        <p:scale>
          <a:sx n="100" d="100"/>
          <a:sy n="100" d="100"/>
        </p:scale>
        <p:origin x="-2400" y="1284"/>
      </p:cViewPr>
      <p:guideLst>
        <p:guide orient="horz" pos="2426"/>
        <p:guide pos="1679"/>
      </p:guideLst>
    </p:cSldViewPr>
  </p:slideViewPr>
  <p:outlineViewPr>
    <p:cViewPr>
      <p:scale>
        <a:sx n="33" d="100"/>
        <a:sy n="33" d="100"/>
      </p:scale>
      <p:origin x="0" y="1966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434999" cy="355203"/>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sz="quarter" idx="1"/>
          </p:nvPr>
        </p:nvSpPr>
        <p:spPr>
          <a:xfrm>
            <a:off x="5797246" y="0"/>
            <a:ext cx="4434999" cy="355203"/>
          </a:xfrm>
          <a:prstGeom prst="rect">
            <a:avLst/>
          </a:prstGeom>
        </p:spPr>
        <p:txBody>
          <a:bodyPr vert="horz" lIns="99075" tIns="49538" rIns="99075" bIns="49538" rtlCol="0"/>
          <a:lstStyle>
            <a:lvl1pPr algn="r">
              <a:defRPr sz="1300"/>
            </a:lvl1pPr>
          </a:lstStyle>
          <a:p>
            <a:fld id="{221C528A-44E5-4439-8754-F51DDD142F50}" type="datetimeFigureOut">
              <a:rPr lang="fr-FR" smtClean="0"/>
              <a:pPr/>
              <a:t>14/09/2025</a:t>
            </a:fld>
            <a:endParaRPr lang="fr-FR"/>
          </a:p>
        </p:txBody>
      </p:sp>
      <p:sp>
        <p:nvSpPr>
          <p:cNvPr id="4" name="Espace réservé du pied de page 3"/>
          <p:cNvSpPr>
            <a:spLocks noGrp="1"/>
          </p:cNvSpPr>
          <p:nvPr>
            <p:ph type="ftr" sz="quarter" idx="2"/>
          </p:nvPr>
        </p:nvSpPr>
        <p:spPr>
          <a:xfrm>
            <a:off x="0" y="6747627"/>
            <a:ext cx="4434999" cy="355203"/>
          </a:xfrm>
          <a:prstGeom prst="rect">
            <a:avLst/>
          </a:prstGeom>
        </p:spPr>
        <p:txBody>
          <a:bodyPr vert="horz" lIns="99075" tIns="49538" rIns="99075" bIns="49538"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5797246" y="6747627"/>
            <a:ext cx="4434999" cy="355203"/>
          </a:xfrm>
          <a:prstGeom prst="rect">
            <a:avLst/>
          </a:prstGeom>
        </p:spPr>
        <p:txBody>
          <a:bodyPr vert="horz" lIns="99075" tIns="49538" rIns="99075" bIns="49538" rtlCol="0" anchor="b"/>
          <a:lstStyle>
            <a:lvl1pPr algn="r">
              <a:defRPr sz="1300"/>
            </a:lvl1pPr>
          </a:lstStyle>
          <a:p>
            <a:fld id="{9156DF59-22DA-485B-95AA-ED455E912AB9}"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434999" cy="355203"/>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5797838" y="0"/>
            <a:ext cx="4434999" cy="355203"/>
          </a:xfrm>
          <a:prstGeom prst="rect">
            <a:avLst/>
          </a:prstGeom>
        </p:spPr>
        <p:txBody>
          <a:bodyPr vert="horz" lIns="99075" tIns="49538" rIns="99075" bIns="49538" rtlCol="0"/>
          <a:lstStyle>
            <a:lvl1pPr algn="r">
              <a:defRPr sz="1300"/>
            </a:lvl1pPr>
          </a:lstStyle>
          <a:p>
            <a:fld id="{A0D92A65-E2E1-443C-A679-F62F7E270760}" type="datetimeFigureOut">
              <a:rPr lang="fr-FR" smtClean="0"/>
              <a:pPr/>
              <a:t>14/09/2025</a:t>
            </a:fld>
            <a:endParaRPr lang="fr-FR"/>
          </a:p>
        </p:txBody>
      </p:sp>
      <p:sp>
        <p:nvSpPr>
          <p:cNvPr id="4" name="Espace réservé de l'image des diapositives 3"/>
          <p:cNvSpPr>
            <a:spLocks noGrp="1" noRot="1" noChangeAspect="1"/>
          </p:cNvSpPr>
          <p:nvPr>
            <p:ph type="sldImg" idx="2"/>
          </p:nvPr>
        </p:nvSpPr>
        <p:spPr>
          <a:xfrm>
            <a:off x="4178300" y="533400"/>
            <a:ext cx="1878013" cy="2663825"/>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commentaires 4"/>
          <p:cNvSpPr>
            <a:spLocks noGrp="1"/>
          </p:cNvSpPr>
          <p:nvPr>
            <p:ph type="body" sz="quarter" idx="3"/>
          </p:nvPr>
        </p:nvSpPr>
        <p:spPr>
          <a:xfrm>
            <a:off x="1023462" y="3374430"/>
            <a:ext cx="8187690" cy="3196828"/>
          </a:xfrm>
          <a:prstGeom prst="rect">
            <a:avLst/>
          </a:prstGeom>
        </p:spPr>
        <p:txBody>
          <a:bodyPr vert="horz" lIns="99075" tIns="49538" rIns="99075" bIns="49538"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6747216"/>
            <a:ext cx="4434999" cy="355203"/>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5797838" y="6747216"/>
            <a:ext cx="4434999" cy="355203"/>
          </a:xfrm>
          <a:prstGeom prst="rect">
            <a:avLst/>
          </a:prstGeom>
        </p:spPr>
        <p:txBody>
          <a:bodyPr vert="horz" lIns="99075" tIns="49538" rIns="99075" bIns="49538" rtlCol="0" anchor="b"/>
          <a:lstStyle>
            <a:lvl1pPr algn="r">
              <a:defRPr sz="1300"/>
            </a:lvl1pPr>
          </a:lstStyle>
          <a:p>
            <a:fld id="{7AFC1A68-A3EE-4DC8-A0A6-DD3F9C4760CA}"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AFC1A68-A3EE-4DC8-A0A6-DD3F9C4760CA}" type="slidenum">
              <a:rPr lang="fr-FR" smtClean="0"/>
              <a:pPr/>
              <a:t>5</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AFC1A68-A3EE-4DC8-A0A6-DD3F9C4760CA}" type="slidenum">
              <a:rPr lang="fr-FR" smtClean="0"/>
              <a:pPr/>
              <a:t>12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AFC1A68-A3EE-4DC8-A0A6-DD3F9C4760CA}" type="slidenum">
              <a:rPr lang="fr-FR" smtClean="0"/>
              <a:pPr/>
              <a:t>13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AFC1A68-A3EE-4DC8-A0A6-DD3F9C4760CA}" type="slidenum">
              <a:rPr lang="fr-FR" smtClean="0"/>
              <a:pPr/>
              <a:t>20</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AFC1A68-A3EE-4DC8-A0A6-DD3F9C4760CA}" type="slidenum">
              <a:rPr lang="fr-FR" smtClean="0"/>
              <a:pPr/>
              <a:t>21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834914" y="396804"/>
            <a:ext cx="4316683" cy="1623151"/>
          </a:xfrm>
        </p:spPr>
        <p:txBody>
          <a:bodyPr anchor="b"/>
          <a:lstStyle>
            <a:lvl1pPr algn="l">
              <a:defRPr/>
            </a:lvl1pPr>
            <a:extLst/>
          </a:lstStyle>
          <a:p>
            <a:r>
              <a:rPr kumimoji="0" lang="fr-FR" smtClean="0"/>
              <a:t>Cliquez pour modifier le style du titre</a:t>
            </a:r>
            <a:endParaRPr kumimoji="0" lang="en-US"/>
          </a:p>
        </p:txBody>
      </p:sp>
      <p:sp>
        <p:nvSpPr>
          <p:cNvPr id="22" name="Sous-titre 21"/>
          <p:cNvSpPr>
            <a:spLocks noGrp="1"/>
          </p:cNvSpPr>
          <p:nvPr>
            <p:ph type="subTitle" idx="1"/>
          </p:nvPr>
        </p:nvSpPr>
        <p:spPr>
          <a:xfrm>
            <a:off x="834914" y="2039781"/>
            <a:ext cx="4316683" cy="1932323"/>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7" name="Espace réservé de la date 6"/>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20" name="Espace réservé du pied de page 19"/>
          <p:cNvSpPr>
            <a:spLocks noGrp="1"/>
          </p:cNvSpPr>
          <p:nvPr>
            <p:ph type="ftr" sz="quarter" idx="11"/>
          </p:nvPr>
        </p:nvSpPr>
        <p:spPr/>
        <p:txBody>
          <a:bodyPr/>
          <a:lstStyle>
            <a:extLst/>
          </a:lstStyle>
          <a:p>
            <a:endParaRPr lang="fr-FR"/>
          </a:p>
        </p:txBody>
      </p:sp>
      <p:sp>
        <p:nvSpPr>
          <p:cNvPr id="10" name="Espace réservé du numéro de diapositive 9"/>
          <p:cNvSpPr>
            <a:spLocks noGrp="1"/>
          </p:cNvSpPr>
          <p:nvPr>
            <p:ph type="sldNum" sz="quarter" idx="12"/>
          </p:nvPr>
        </p:nvSpPr>
        <p:spPr/>
        <p:txBody>
          <a:bodyPr/>
          <a:lstStyle>
            <a:extLst/>
          </a:lstStyle>
          <a:p>
            <a:fld id="{A633A042-883A-4735-BFEE-AD489A5705B0}" type="slidenum">
              <a:rPr lang="fr-FR" smtClean="0"/>
              <a:pPr/>
              <a:t>‹N°›</a:t>
            </a:fld>
            <a:endParaRPr lang="fr-FR"/>
          </a:p>
        </p:txBody>
      </p:sp>
      <p:sp>
        <p:nvSpPr>
          <p:cNvPr id="8" name="Ellipse 7"/>
          <p:cNvSpPr/>
          <p:nvPr/>
        </p:nvSpPr>
        <p:spPr>
          <a:xfrm>
            <a:off x="537023" y="1558782"/>
            <a:ext cx="122572" cy="231879"/>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674417" y="1482942"/>
            <a:ext cx="37305" cy="70572"/>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1330497" y="-60"/>
            <a:ext cx="3996929" cy="7561323"/>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1502719" y="2866979"/>
            <a:ext cx="3730467" cy="2520421"/>
          </a:xfrm>
        </p:spPr>
        <p:txBody>
          <a:bodyPr anchor="t"/>
          <a:lstStyle>
            <a:lvl1pPr algn="l">
              <a:lnSpc>
                <a:spcPts val="4500"/>
              </a:lnSpc>
              <a:buNone/>
              <a:defRPr sz="4000" b="1" cap="all"/>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502719" y="1176197"/>
            <a:ext cx="3730467" cy="1664527"/>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633A042-883A-4735-BFEE-AD489A5705B0}" type="slidenum">
              <a:rPr lang="fr-FR" smtClean="0"/>
              <a:pPr/>
              <a:t>‹N°›</a:t>
            </a:fld>
            <a:endParaRPr lang="fr-FR"/>
          </a:p>
        </p:txBody>
      </p:sp>
      <p:sp>
        <p:nvSpPr>
          <p:cNvPr id="10" name="Rectangle 9"/>
          <p:cNvSpPr/>
          <p:nvPr/>
        </p:nvSpPr>
        <p:spPr bwMode="invGray">
          <a:xfrm>
            <a:off x="1332310" y="0"/>
            <a:ext cx="44410" cy="7561323"/>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1266056" y="3103289"/>
            <a:ext cx="122572" cy="231879"/>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1403450" y="3027449"/>
            <a:ext cx="37305" cy="70572"/>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836690" y="302450"/>
            <a:ext cx="4369975" cy="1260211"/>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836690" y="1680281"/>
            <a:ext cx="2131695" cy="5141659"/>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3074970" y="1680281"/>
            <a:ext cx="2131695" cy="5141659"/>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266462" y="5689509"/>
            <a:ext cx="4796314" cy="1260211"/>
          </a:xfrm>
        </p:spPr>
        <p:txBody>
          <a:bodyPr anchor="ctr"/>
          <a:lstStyle>
            <a:lvl1pPr algn="ctr">
              <a:defRPr sz="4500" b="1" cap="none" baseline="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66462" y="361942"/>
            <a:ext cx="2344865" cy="705718"/>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2717911" y="361942"/>
            <a:ext cx="2344865" cy="705718"/>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266462" y="1068738"/>
            <a:ext cx="2344865" cy="4536758"/>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2717911" y="1068738"/>
            <a:ext cx="2344865" cy="4536758"/>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836690" y="302450"/>
            <a:ext cx="4369975" cy="1260211"/>
          </a:xfrm>
        </p:spPr>
        <p:txBody>
          <a:bodyPr anchor="ct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591545" y="0"/>
            <a:ext cx="4737693" cy="7561263"/>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ce réservé de la date 1"/>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A633A042-883A-4735-BFEE-AD489A5705B0}" type="slidenum">
              <a:rPr lang="fr-FR" smtClean="0"/>
              <a:pPr/>
              <a:t>‹N°›</a:t>
            </a:fld>
            <a:endParaRPr lang="fr-FR"/>
          </a:p>
        </p:txBody>
      </p:sp>
      <p:sp>
        <p:nvSpPr>
          <p:cNvPr id="6" name="Rectangle 5"/>
          <p:cNvSpPr/>
          <p:nvPr/>
        </p:nvSpPr>
        <p:spPr bwMode="invGray">
          <a:xfrm>
            <a:off x="591545" y="-60"/>
            <a:ext cx="42634" cy="7561323"/>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66462" y="239008"/>
            <a:ext cx="2220516" cy="1281214"/>
          </a:xfrm>
          <a:ln>
            <a:noFill/>
          </a:ln>
        </p:spPr>
        <p:txBody>
          <a:bodyPr anchor="b"/>
          <a:lstStyle>
            <a:lvl1pPr algn="l">
              <a:lnSpc>
                <a:spcPts val="2000"/>
              </a:lnSpc>
              <a:buNone/>
              <a:defRPr sz="2200" b="1" cap="all" baseline="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266462" y="1551243"/>
            <a:ext cx="2220516" cy="770129"/>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266462" y="2352393"/>
            <a:ext cx="4751904" cy="4401986"/>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30957" y="1176196"/>
            <a:ext cx="1598771" cy="2184365"/>
          </a:xfrm>
        </p:spPr>
        <p:txBody>
          <a:bodyPr anchor="b">
            <a:noAutofit/>
          </a:bodyPr>
          <a:lstStyle>
            <a:lvl1pPr algn="l">
              <a:buNone/>
              <a:defRPr sz="2100" b="1">
                <a:effectLst/>
              </a:defRPr>
            </a:lvl1pPr>
            <a:extLst/>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A633A042-883A-4735-BFEE-AD489A5705B0}" type="slidenum">
              <a:rPr lang="fr-FR" smtClean="0"/>
              <a:pPr/>
              <a:t>‹N°›</a:t>
            </a:fld>
            <a:endParaRPr lang="fr-FR"/>
          </a:p>
        </p:txBody>
      </p:sp>
      <p:sp>
        <p:nvSpPr>
          <p:cNvPr id="8" name="Rectangle 7"/>
          <p:cNvSpPr/>
          <p:nvPr/>
        </p:nvSpPr>
        <p:spPr>
          <a:xfrm>
            <a:off x="444103" y="1176196"/>
            <a:ext cx="2664619" cy="5040842"/>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488514" y="1260215"/>
            <a:ext cx="2575798" cy="3874933"/>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smtClean="0"/>
              <a:t>Cliquez sur l'icône pour ajouter une image</a:t>
            </a:r>
            <a:endParaRPr kumimoji="0" lang="en-US" dirty="0"/>
          </a:p>
        </p:txBody>
      </p:sp>
      <p:sp>
        <p:nvSpPr>
          <p:cNvPr id="9" name="Organigramme : Processus 8"/>
          <p:cNvSpPr/>
          <p:nvPr/>
        </p:nvSpPr>
        <p:spPr>
          <a:xfrm rot="19468671">
            <a:off x="231216" y="1052205"/>
            <a:ext cx="399693" cy="225261"/>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Organigramme : Processus 9"/>
          <p:cNvSpPr/>
          <p:nvPr/>
        </p:nvSpPr>
        <p:spPr>
          <a:xfrm rot="2103354" flipH="1">
            <a:off x="2916200" y="1032850"/>
            <a:ext cx="378376" cy="225261"/>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Espace réservé du texte 3"/>
          <p:cNvSpPr>
            <a:spLocks noGrp="1"/>
          </p:cNvSpPr>
          <p:nvPr>
            <p:ph type="body" sz="half" idx="2"/>
          </p:nvPr>
        </p:nvSpPr>
        <p:spPr>
          <a:xfrm>
            <a:off x="488514" y="5292884"/>
            <a:ext cx="2575798" cy="84014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3996928" y="302803"/>
            <a:ext cx="1065848" cy="6451578"/>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66155" y="302804"/>
            <a:ext cx="3241953" cy="6451578"/>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7F4BE1E7-EDAC-4E8C-8E10-0FEB5933BE99}" type="datetimeFigureOut">
              <a:rPr lang="fr-FR" smtClean="0"/>
              <a:pPr/>
              <a:t>14/09/2025</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A633A042-883A-4735-BFEE-AD489A5705B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475532" y="-899591"/>
            <a:ext cx="955164" cy="1806949"/>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98389" y="23266"/>
            <a:ext cx="992058" cy="1876745"/>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Bouée 10"/>
          <p:cNvSpPr/>
          <p:nvPr/>
        </p:nvSpPr>
        <p:spPr>
          <a:xfrm rot="2315675">
            <a:off x="106586" y="1163271"/>
            <a:ext cx="656082" cy="121569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590315" y="-60"/>
            <a:ext cx="4738923" cy="7561323"/>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Espace réservé du titre 4"/>
          <p:cNvSpPr>
            <a:spLocks noGrp="1"/>
          </p:cNvSpPr>
          <p:nvPr>
            <p:ph type="title"/>
          </p:nvPr>
        </p:nvSpPr>
        <p:spPr>
          <a:xfrm>
            <a:off x="836690" y="302801"/>
            <a:ext cx="4369975" cy="1260211"/>
          </a:xfrm>
          <a:prstGeom prst="rect">
            <a:avLst/>
          </a:prstGeom>
        </p:spPr>
        <p:txBody>
          <a:bodyPr anchor="ctr">
            <a:normAutofit/>
          </a:bodyPr>
          <a:lstStyle>
            <a:extLst/>
          </a:lstStyle>
          <a:p>
            <a:r>
              <a:rPr kumimoji="0" lang="fr-FR" smtClean="0"/>
              <a:t>Cliquez pour modifier le style du titre</a:t>
            </a:r>
            <a:endParaRPr kumimoji="0" lang="en-US"/>
          </a:p>
        </p:txBody>
      </p:sp>
      <p:sp>
        <p:nvSpPr>
          <p:cNvPr id="9" name="Espace réservé du texte 8"/>
          <p:cNvSpPr>
            <a:spLocks noGrp="1"/>
          </p:cNvSpPr>
          <p:nvPr>
            <p:ph type="body" idx="1"/>
          </p:nvPr>
        </p:nvSpPr>
        <p:spPr>
          <a:xfrm>
            <a:off x="836690" y="1596267"/>
            <a:ext cx="4369975" cy="5292884"/>
          </a:xfrm>
          <a:prstGeom prst="rect">
            <a:avLst/>
          </a:prstGeom>
        </p:spPr>
        <p:txBody>
          <a:bodyPr>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2087285" y="6952161"/>
            <a:ext cx="1243489" cy="525088"/>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F4BE1E7-EDAC-4E8C-8E10-0FEB5933BE99}" type="datetimeFigureOut">
              <a:rPr lang="fr-FR" smtClean="0"/>
              <a:pPr/>
              <a:t>14/09/2025</a:t>
            </a:fld>
            <a:endParaRPr lang="fr-FR"/>
          </a:p>
        </p:txBody>
      </p:sp>
      <p:sp>
        <p:nvSpPr>
          <p:cNvPr id="10" name="Espace réservé du pied de page 9"/>
          <p:cNvSpPr>
            <a:spLocks noGrp="1"/>
          </p:cNvSpPr>
          <p:nvPr>
            <p:ph type="ftr" sz="quarter" idx="3"/>
          </p:nvPr>
        </p:nvSpPr>
        <p:spPr>
          <a:xfrm>
            <a:off x="3330774" y="6952161"/>
            <a:ext cx="1687592" cy="525088"/>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fr-FR"/>
          </a:p>
        </p:txBody>
      </p:sp>
      <p:sp>
        <p:nvSpPr>
          <p:cNvPr id="22" name="Espace réservé du numéro de diapositive 21"/>
          <p:cNvSpPr>
            <a:spLocks noGrp="1"/>
          </p:cNvSpPr>
          <p:nvPr>
            <p:ph type="sldNum" sz="quarter" idx="4"/>
          </p:nvPr>
        </p:nvSpPr>
        <p:spPr>
          <a:xfrm>
            <a:off x="5020142" y="6952161"/>
            <a:ext cx="266462" cy="525088"/>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633A042-883A-4735-BFEE-AD489A5705B0}" type="slidenum">
              <a:rPr lang="fr-FR" smtClean="0"/>
              <a:pPr/>
              <a:t>‹N°›</a:t>
            </a:fld>
            <a:endParaRPr lang="fr-FR"/>
          </a:p>
        </p:txBody>
      </p:sp>
      <p:sp>
        <p:nvSpPr>
          <p:cNvPr id="15" name="Rectangle 14"/>
          <p:cNvSpPr/>
          <p:nvPr/>
        </p:nvSpPr>
        <p:spPr bwMode="invGray">
          <a:xfrm>
            <a:off x="591545" y="-60"/>
            <a:ext cx="42634" cy="7561323"/>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hyperlink" Target="https://www.paradislatin.com/fr/histoire/"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jpe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0.jpeg"/><Relationship Id="rId5" Type="http://schemas.openxmlformats.org/officeDocument/2006/relationships/image" Target="../media/image74.pn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s>
</file>

<file path=ppt/slides/_rels/slide3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2917" y="423045"/>
            <a:ext cx="4736320" cy="615553"/>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700" b="1" dirty="0" smtClean="0">
                <a:solidFill>
                  <a:srgbClr val="002060"/>
                </a:solidFill>
                <a:latin typeface="Times New Roman" pitchFamily="18" charset="0"/>
                <a:cs typeface="Times New Roman" pitchFamily="18" charset="0"/>
              </a:rPr>
              <a:t>AMICALE DES RETRAITES</a:t>
            </a:r>
          </a:p>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700" b="1" dirty="0" smtClean="0">
                <a:solidFill>
                  <a:srgbClr val="002060"/>
                </a:solidFill>
                <a:latin typeface="Times New Roman" pitchFamily="18" charset="0"/>
                <a:cs typeface="Times New Roman" pitchFamily="18" charset="0"/>
              </a:rPr>
              <a:t>DU GROUPE PREVOIR</a:t>
            </a:r>
            <a:endParaRPr lang="fr-FR" sz="1700" b="1" dirty="0">
              <a:solidFill>
                <a:srgbClr val="002060"/>
              </a:solidFill>
              <a:latin typeface="Times New Roman" pitchFamily="18" charset="0"/>
              <a:cs typeface="Times New Roman" pitchFamily="18" charset="0"/>
            </a:endParaRPr>
          </a:p>
        </p:txBody>
      </p:sp>
      <p:pic>
        <p:nvPicPr>
          <p:cNvPr id="5" name="Image 4" descr="Logo dernière version.jpg"/>
          <p:cNvPicPr>
            <a:picLocks noChangeAspect="1"/>
          </p:cNvPicPr>
          <p:nvPr/>
        </p:nvPicPr>
        <p:blipFill>
          <a:blip r:embed="rId2" cstate="email"/>
          <a:stretch>
            <a:fillRect/>
          </a:stretch>
        </p:blipFill>
        <p:spPr>
          <a:xfrm>
            <a:off x="1807363" y="1208863"/>
            <a:ext cx="2055781" cy="2193175"/>
          </a:xfrm>
          <a:prstGeom prst="rect">
            <a:avLst/>
          </a:prstGeom>
        </p:spPr>
      </p:pic>
      <p:sp>
        <p:nvSpPr>
          <p:cNvPr id="6" name="Rectangle 5"/>
          <p:cNvSpPr/>
          <p:nvPr/>
        </p:nvSpPr>
        <p:spPr>
          <a:xfrm>
            <a:off x="592917" y="3352003"/>
            <a:ext cx="4736321" cy="553998"/>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500" dirty="0" smtClean="0">
                <a:solidFill>
                  <a:srgbClr val="00B050"/>
                </a:solidFill>
                <a:latin typeface="Times New Roman" pitchFamily="18" charset="0"/>
                <a:cs typeface="Times New Roman" pitchFamily="18" charset="0"/>
              </a:rPr>
              <a:t>« L’arbre vigoureux qui porte fruits</a:t>
            </a:r>
          </a:p>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500" dirty="0" smtClean="0">
                <a:solidFill>
                  <a:srgbClr val="00B050"/>
                </a:solidFill>
                <a:latin typeface="Times New Roman" pitchFamily="18" charset="0"/>
                <a:cs typeface="Times New Roman" pitchFamily="18" charset="0"/>
              </a:rPr>
              <a:t>Ne peut ignorer ses racines »</a:t>
            </a:r>
            <a:endParaRPr lang="fr-FR" sz="1500" dirty="0">
              <a:solidFill>
                <a:srgbClr val="00B050"/>
              </a:solidFill>
              <a:latin typeface="Times New Roman" pitchFamily="18" charset="0"/>
              <a:cs typeface="Times New Roman" pitchFamily="18" charset="0"/>
            </a:endParaRPr>
          </a:p>
        </p:txBody>
      </p:sp>
      <p:sp>
        <p:nvSpPr>
          <p:cNvPr id="7" name="Rectangle 6"/>
          <p:cNvSpPr/>
          <p:nvPr/>
        </p:nvSpPr>
        <p:spPr>
          <a:xfrm>
            <a:off x="592917" y="4352135"/>
            <a:ext cx="4736321" cy="630942"/>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endPar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700" b="1" dirty="0" smtClean="0">
                <a:solidFill>
                  <a:srgbClr val="002060"/>
                </a:solidFill>
                <a:latin typeface="Times New Roman" pitchFamily="18" charset="0"/>
                <a:cs typeface="Times New Roman" pitchFamily="18" charset="0"/>
              </a:rPr>
              <a:t>ASSEMBLEE GENERALE</a:t>
            </a:r>
            <a:endParaRPr lang="fr-FR" sz="1700" b="1" dirty="0">
              <a:solidFill>
                <a:srgbClr val="002060"/>
              </a:solidFill>
              <a:latin typeface="Times New Roman" pitchFamily="18" charset="0"/>
              <a:cs typeface="Times New Roman" pitchFamily="18" charset="0"/>
            </a:endParaRPr>
          </a:p>
        </p:txBody>
      </p:sp>
      <p:sp>
        <p:nvSpPr>
          <p:cNvPr id="8" name="Rectangle 7"/>
          <p:cNvSpPr/>
          <p:nvPr/>
        </p:nvSpPr>
        <p:spPr>
          <a:xfrm>
            <a:off x="592917" y="6066647"/>
            <a:ext cx="4736320" cy="353943"/>
          </a:xfrm>
          <a:prstGeom prst="rect">
            <a:avLst/>
          </a:prstGeom>
        </p:spPr>
        <p:txBody>
          <a:bodyPr wrap="square">
            <a:spAutoFit/>
          </a:bodyPr>
          <a:lstStyle/>
          <a:p>
            <a:pPr algn="ctr"/>
            <a:r>
              <a:rPr lang="fr-FR" sz="1700" b="1" dirty="0" smtClean="0">
                <a:solidFill>
                  <a:srgbClr val="002060"/>
                </a:solidFill>
                <a:latin typeface="Times New Roman" pitchFamily="18" charset="0"/>
                <a:cs typeface="Times New Roman" pitchFamily="18" charset="0"/>
              </a:rPr>
              <a:t>BULLETIN DE LIAISON N°39</a:t>
            </a:r>
            <a:endParaRPr lang="fr-FR" sz="1700" dirty="0">
              <a:solidFill>
                <a:srgbClr val="002060"/>
              </a:solidFill>
              <a:latin typeface="Times New Roman" pitchFamily="18" charset="0"/>
              <a:cs typeface="Times New Roman" pitchFamily="18" charset="0"/>
            </a:endParaRPr>
          </a:p>
        </p:txBody>
      </p:sp>
      <p:sp>
        <p:nvSpPr>
          <p:cNvPr id="11" name="ZoneTexte 10"/>
          <p:cNvSpPr txBox="1"/>
          <p:nvPr/>
        </p:nvSpPr>
        <p:spPr>
          <a:xfrm>
            <a:off x="592917" y="5066515"/>
            <a:ext cx="4736321" cy="369332"/>
          </a:xfrm>
          <a:prstGeom prst="rect">
            <a:avLst/>
          </a:prstGeom>
          <a:noFill/>
        </p:spPr>
        <p:txBody>
          <a:bodyPr wrap="square" rtlCol="0">
            <a:spAutoFit/>
          </a:bodyPr>
          <a:lstStyle/>
          <a:p>
            <a:pPr algn="ctr"/>
            <a:r>
              <a:rPr lang="fr-FR" b="1" dirty="0" smtClean="0">
                <a:solidFill>
                  <a:srgbClr val="002060"/>
                </a:solidFill>
                <a:latin typeface="Times New Roman" pitchFamily="18" charset="0"/>
                <a:cs typeface="Times New Roman" pitchFamily="18" charset="0"/>
              </a:rPr>
              <a:t>20 Mars 2025</a:t>
            </a:r>
            <a:endParaRPr lang="fr-FR" b="1" dirty="0">
              <a:solidFill>
                <a:srgbClr val="002060"/>
              </a:solidFill>
              <a:latin typeface="Times New Roman" pitchFamily="18" charset="0"/>
              <a:cs typeface="Times New Roman" pitchFamily="18" charset="0"/>
            </a:endParaRPr>
          </a:p>
        </p:txBody>
      </p:sp>
      <p:sp>
        <p:nvSpPr>
          <p:cNvPr id="10" name="ZoneTexte 9"/>
          <p:cNvSpPr txBox="1"/>
          <p:nvPr/>
        </p:nvSpPr>
        <p:spPr>
          <a:xfrm>
            <a:off x="592917" y="4137821"/>
            <a:ext cx="4736321" cy="369332"/>
          </a:xfrm>
          <a:prstGeom prst="rect">
            <a:avLst/>
          </a:prstGeom>
          <a:noFill/>
        </p:spPr>
        <p:txBody>
          <a:bodyPr wrap="square" rtlCol="0">
            <a:spAutoFit/>
          </a:bodyPr>
          <a:lstStyle/>
          <a:p>
            <a:pPr algn="ctr"/>
            <a:r>
              <a:rPr lang="fr-FR" b="1" dirty="0" smtClean="0">
                <a:solidFill>
                  <a:srgbClr val="002060"/>
                </a:solidFill>
                <a:latin typeface="Times New Roman" pitchFamily="18" charset="0"/>
                <a:cs typeface="Times New Roman" pitchFamily="18" charset="0"/>
              </a:rPr>
              <a:t>47ème</a:t>
            </a:r>
            <a:endParaRPr lang="fr-FR"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2918" y="208731"/>
            <a:ext cx="2072495" cy="1184940"/>
          </a:xfrm>
          <a:prstGeom prst="rect">
            <a:avLst/>
          </a:prstGeom>
        </p:spPr>
        <p:txBody>
          <a:bodyPr wrap="square">
            <a:spAutoFit/>
          </a:bodyPr>
          <a:lstStyle/>
          <a:p>
            <a:pPr algn="ctr">
              <a:buClrTx/>
              <a:buNone/>
              <a:tabLst>
                <a:tab pos="0" algn="l"/>
                <a:tab pos="146526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1500" b="1" dirty="0" smtClean="0">
                <a:solidFill>
                  <a:srgbClr val="00B050"/>
                </a:solidFill>
                <a:latin typeface="Baskerville Old Face" pitchFamily="16" charset="0"/>
              </a:rPr>
              <a:t>Amis l’</a:t>
            </a:r>
            <a:r>
              <a:rPr lang="fr-FR" sz="1500" b="1" dirty="0" err="1" smtClean="0">
                <a:solidFill>
                  <a:srgbClr val="00B050"/>
                </a:solidFill>
                <a:latin typeface="Baskerville Old Face" pitchFamily="16" charset="0"/>
              </a:rPr>
              <a:t>Arpistes</a:t>
            </a:r>
            <a:endParaRPr lang="fr-FR" sz="1500" b="1" dirty="0" smtClean="0">
              <a:solidFill>
                <a:srgbClr val="00B050"/>
              </a:solidFill>
              <a:latin typeface="Baskerville Old Face" pitchFamily="16" charset="0"/>
            </a:endParaRPr>
          </a:p>
          <a:p>
            <a:pPr algn="ctr">
              <a:buClrTx/>
              <a:buNone/>
              <a:tabLst>
                <a:tab pos="0" algn="l"/>
                <a:tab pos="719138" algn="l"/>
                <a:tab pos="146526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1400" b="1" dirty="0" smtClean="0">
                <a:solidFill>
                  <a:srgbClr val="00B050"/>
                </a:solidFill>
                <a:latin typeface="Baskerville Old Face" pitchFamily="16" charset="0"/>
              </a:rPr>
              <a:t>retrouvez votre bulletin de liaison sur le site de L’ARP.</a:t>
            </a:r>
          </a:p>
          <a:p>
            <a:pPr algn="ctr">
              <a:buClrTx/>
              <a:buNone/>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400" b="1" dirty="0" smtClean="0">
                <a:solidFill>
                  <a:srgbClr val="00B050"/>
                </a:solidFill>
                <a:latin typeface="Baskerville Old Face" pitchFamily="16" charset="0"/>
              </a:rPr>
              <a:t>« larpprevoir.net » </a:t>
            </a:r>
          </a:p>
        </p:txBody>
      </p:sp>
      <p:pic>
        <p:nvPicPr>
          <p:cNvPr id="5" name="Image 4" descr="Logo dernière version.jpg"/>
          <p:cNvPicPr>
            <a:picLocks noChangeAspect="1"/>
          </p:cNvPicPr>
          <p:nvPr/>
        </p:nvPicPr>
        <p:blipFill>
          <a:blip r:embed="rId2" cstate="email"/>
          <a:stretch>
            <a:fillRect/>
          </a:stretch>
        </p:blipFill>
        <p:spPr>
          <a:xfrm>
            <a:off x="2665413" y="0"/>
            <a:ext cx="1239457" cy="1208863"/>
          </a:xfrm>
          <a:prstGeom prst="rect">
            <a:avLst/>
          </a:prstGeom>
          <a:ln>
            <a:noFill/>
          </a:ln>
          <a:effectLst>
            <a:softEdge rad="112500"/>
          </a:effectLst>
        </p:spPr>
      </p:pic>
      <p:pic>
        <p:nvPicPr>
          <p:cNvPr id="6" name="Picture 3"/>
          <p:cNvPicPr>
            <a:picLocks noChangeAspect="1" noChangeArrowheads="1"/>
          </p:cNvPicPr>
          <p:nvPr/>
        </p:nvPicPr>
        <p:blipFill>
          <a:blip r:embed="rId3" cstate="email"/>
          <a:srcRect/>
          <a:stretch>
            <a:fillRect/>
          </a:stretch>
        </p:blipFill>
        <p:spPr bwMode="auto">
          <a:xfrm>
            <a:off x="4307693" y="-1"/>
            <a:ext cx="1021545" cy="1213997"/>
          </a:xfrm>
          <a:prstGeom prst="rect">
            <a:avLst/>
          </a:prstGeom>
          <a:noFill/>
          <a:ln w="9525" cap="flat">
            <a:noFill/>
            <a:round/>
            <a:headEnd/>
            <a:tailEnd/>
          </a:ln>
          <a:effectLst/>
        </p:spPr>
      </p:pic>
      <p:sp>
        <p:nvSpPr>
          <p:cNvPr id="7" name="Rectangle 6"/>
          <p:cNvSpPr/>
          <p:nvPr/>
        </p:nvSpPr>
        <p:spPr>
          <a:xfrm>
            <a:off x="388128" y="2542372"/>
            <a:ext cx="4950635" cy="276999"/>
          </a:xfrm>
          <a:prstGeom prst="rect">
            <a:avLst/>
          </a:prstGeom>
        </p:spPr>
        <p:txBody>
          <a:bodyPr wrap="square">
            <a:spAutoFit/>
          </a:bodyPr>
          <a:lstStyle/>
          <a:p>
            <a:pPr marL="266700" indent="-85725">
              <a:buClrTx/>
              <a:tabLst>
                <a:tab pos="985838" algn="l"/>
                <a:tab pos="2200275" algn="l"/>
                <a:tab pos="251142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1200" dirty="0" smtClean="0">
                <a:solidFill>
                  <a:srgbClr val="002060"/>
                </a:solidFill>
                <a:latin typeface="Baskerville Old Face" pitchFamily="16" charset="0"/>
              </a:rPr>
              <a:t>  </a:t>
            </a:r>
            <a:endParaRPr lang="fr-FR" sz="1200" b="1" dirty="0" smtClean="0">
              <a:solidFill>
                <a:srgbClr val="002060"/>
              </a:solidFill>
              <a:effectLst>
                <a:outerShdw blurRad="38100" dist="38100" dir="2700000" algn="tl">
                  <a:srgbClr val="000000">
                    <a:alpha val="43137"/>
                  </a:srgbClr>
                </a:outerShdw>
              </a:effectLst>
              <a:latin typeface="Baskerville Old Face" pitchFamily="16" charset="0"/>
            </a:endParaRPr>
          </a:p>
        </p:txBody>
      </p:sp>
      <p:sp>
        <p:nvSpPr>
          <p:cNvPr id="8" name="Rectangle 7"/>
          <p:cNvSpPr/>
          <p:nvPr/>
        </p:nvSpPr>
        <p:spPr>
          <a:xfrm>
            <a:off x="576387" y="1637491"/>
            <a:ext cx="5017190" cy="5678478"/>
          </a:xfrm>
          <a:prstGeom prst="rect">
            <a:avLst/>
          </a:prstGeom>
        </p:spPr>
        <p:txBody>
          <a:bodyPr wrap="square">
            <a:spAutoFit/>
          </a:bodyPr>
          <a:lstStyle/>
          <a:p>
            <a:pPr marL="628650" indent="-628650"/>
            <a:r>
              <a:rPr lang="fr-FR" sz="1100" dirty="0" smtClean="0">
                <a:solidFill>
                  <a:srgbClr val="002060"/>
                </a:solidFill>
                <a:latin typeface="Times New Roman" pitchFamily="18" charset="0"/>
                <a:cs typeface="Times New Roman" pitchFamily="18" charset="0"/>
              </a:rPr>
              <a:t>2	Sommaire</a:t>
            </a:r>
          </a:p>
          <a:p>
            <a:pPr marL="628650" indent="-628650">
              <a:buAutoNum type="arabicPlain" startAt="2"/>
            </a:pPr>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3	Membres du Conseil d’Administration et constitution du </a:t>
            </a:r>
            <a:br>
              <a:rPr lang="fr-FR" sz="1100" dirty="0" smtClean="0">
                <a:solidFill>
                  <a:srgbClr val="002060"/>
                </a:solidFill>
                <a:latin typeface="Times New Roman" pitchFamily="18" charset="0"/>
                <a:cs typeface="Times New Roman" pitchFamily="18" charset="0"/>
              </a:rPr>
            </a:br>
            <a:r>
              <a:rPr lang="fr-FR" sz="1100" dirty="0" smtClean="0">
                <a:solidFill>
                  <a:srgbClr val="002060"/>
                </a:solidFill>
                <a:latin typeface="Times New Roman" pitchFamily="18" charset="0"/>
                <a:cs typeface="Times New Roman" pitchFamily="18" charset="0"/>
              </a:rPr>
              <a:t>bureau</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4	Participants à l’Assemblée Générale</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5 	Accueil d’Edouard BIDOU, Directeur Général de Prévoir Vie</a:t>
            </a:r>
          </a:p>
          <a:p>
            <a:pPr marL="628650" indent="-628650">
              <a:buAutoNum type="arabicPlain" startAt="2"/>
            </a:pPr>
            <a:endParaRPr lang="fr-FR" sz="1100" dirty="0" smtClean="0">
              <a:solidFill>
                <a:srgbClr val="002060"/>
              </a:solidFill>
              <a:latin typeface="Times New Roman" pitchFamily="18" charset="0"/>
              <a:cs typeface="Times New Roman" pitchFamily="18" charset="0"/>
            </a:endParaRPr>
          </a:p>
          <a:p>
            <a:pPr marL="628650" indent="-628650">
              <a:buAutoNum type="arabicPlain" startAt="6"/>
            </a:pPr>
            <a:r>
              <a:rPr lang="fr-FR" sz="1100" dirty="0" smtClean="0">
                <a:solidFill>
                  <a:srgbClr val="002060"/>
                </a:solidFill>
                <a:latin typeface="Times New Roman" pitchFamily="18" charset="0"/>
                <a:cs typeface="Times New Roman" pitchFamily="18" charset="0"/>
              </a:rPr>
              <a:t>Le mot du Président Henri-Paul FIN  </a:t>
            </a:r>
          </a:p>
          <a:p>
            <a:pPr marL="628650" indent="-628650">
              <a:buAutoNum type="arabicPlain" startAt="6"/>
            </a:pPr>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7 &amp; 8	Daniel HARD, rend hommage à Michel DAMPENON</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buAutoNum type="arabicPlain" startAt="9"/>
            </a:pPr>
            <a:r>
              <a:rPr lang="fr-FR" sz="1100" dirty="0" smtClean="0">
                <a:solidFill>
                  <a:srgbClr val="002060"/>
                </a:solidFill>
                <a:latin typeface="Times New Roman" pitchFamily="18" charset="0"/>
                <a:cs typeface="Times New Roman" pitchFamily="18" charset="0"/>
              </a:rPr>
              <a:t>Minute de silence</a:t>
            </a:r>
          </a:p>
          <a:p>
            <a:pPr marL="628650" indent="-628650">
              <a:buAutoNum type="arabicPlain" startAt="9"/>
            </a:pPr>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10 à 13	Le mot du Président suite et fin</a:t>
            </a:r>
          </a:p>
          <a:p>
            <a:pPr marL="628650" indent="-628650"/>
            <a:r>
              <a:rPr lang="fr-FR" sz="1100" dirty="0" smtClean="0">
                <a:solidFill>
                  <a:srgbClr val="002060"/>
                </a:solidFill>
                <a:latin typeface="Times New Roman" pitchFamily="18" charset="0"/>
                <a:cs typeface="Times New Roman" pitchFamily="18" charset="0"/>
              </a:rPr>
              <a:t> </a:t>
            </a:r>
          </a:p>
          <a:p>
            <a:pPr marL="628650" indent="-628650"/>
            <a:r>
              <a:rPr lang="fr-FR" sz="1100" dirty="0" smtClean="0">
                <a:solidFill>
                  <a:srgbClr val="002060"/>
                </a:solidFill>
                <a:latin typeface="Times New Roman" pitchFamily="18" charset="0"/>
                <a:cs typeface="Times New Roman" pitchFamily="18" charset="0"/>
              </a:rPr>
              <a:t>14	Discours de Martine POIRIER, vice Présidente</a:t>
            </a:r>
          </a:p>
          <a:p>
            <a:pPr marL="628650" indent="-628650">
              <a:buAutoNum type="arabicPlain" startAt="11"/>
            </a:pPr>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15	Présentation de la soirée par Colette LAFOND</a:t>
            </a:r>
          </a:p>
          <a:p>
            <a:pPr marL="628650" indent="-628650">
              <a:buAutoNum type="arabicPlain" startAt="10"/>
            </a:pPr>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16 &amp; 17	Compte rendu de Didier FOUQUEREL</a:t>
            </a:r>
            <a:br>
              <a:rPr lang="fr-FR" sz="1100" dirty="0" smtClean="0">
                <a:solidFill>
                  <a:srgbClr val="002060"/>
                </a:solidFill>
                <a:latin typeface="Times New Roman" pitchFamily="18" charset="0"/>
                <a:cs typeface="Times New Roman" pitchFamily="18" charset="0"/>
              </a:rPr>
            </a:br>
            <a:r>
              <a:rPr lang="fr-FR" sz="1100" dirty="0" smtClean="0">
                <a:solidFill>
                  <a:srgbClr val="002060"/>
                </a:solidFill>
                <a:latin typeface="Times New Roman" pitchFamily="18" charset="0"/>
                <a:cs typeface="Times New Roman" pitchFamily="18" charset="0"/>
              </a:rPr>
              <a:t>« nos disparus et anniversaires de mariage »</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18 &amp; 19	Remerciements des anniversaires</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20  &amp; 21	Bilan financier 2024 par Camille DELANNOY</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22  à  24    Tirage de la tombola et des anniversaires en 5 &amp; 0</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25  à  32	Les photos de la soirée</a:t>
            </a:r>
          </a:p>
          <a:p>
            <a:pPr marL="628650" indent="-628650"/>
            <a:endParaRPr lang="fr-FR" sz="1100" dirty="0" smtClean="0">
              <a:solidFill>
                <a:srgbClr val="002060"/>
              </a:solidFill>
              <a:latin typeface="Times New Roman" pitchFamily="18" charset="0"/>
              <a:cs typeface="Times New Roman" pitchFamily="18" charset="0"/>
            </a:endParaRPr>
          </a:p>
          <a:p>
            <a:pPr marL="628650" indent="-628650"/>
            <a:r>
              <a:rPr lang="fr-FR" sz="1100" dirty="0" smtClean="0">
                <a:solidFill>
                  <a:srgbClr val="002060"/>
                </a:solidFill>
                <a:latin typeface="Times New Roman" pitchFamily="18" charset="0"/>
                <a:cs typeface="Times New Roman" pitchFamily="18" charset="0"/>
              </a:rPr>
              <a:t>33	Ecrivez ou téléphonez</a:t>
            </a:r>
            <a:endParaRPr lang="fr-FR" sz="1100" b="1" dirty="0">
              <a:solidFill>
                <a:srgbClr val="002060"/>
              </a:solidFill>
              <a:latin typeface="Times New Roman" pitchFamily="18" charset="0"/>
              <a:cs typeface="Times New Roman" pitchFamily="18" charset="0"/>
            </a:endParaRPr>
          </a:p>
        </p:txBody>
      </p:sp>
      <p:sp>
        <p:nvSpPr>
          <p:cNvPr id="12" name="ZoneTexte 11"/>
          <p:cNvSpPr txBox="1"/>
          <p:nvPr/>
        </p:nvSpPr>
        <p:spPr>
          <a:xfrm>
            <a:off x="0" y="3637755"/>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02</a:t>
            </a:r>
            <a:endParaRPr lang="fr-FR" sz="1200" dirty="0">
              <a:solidFill>
                <a:srgbClr val="002060"/>
              </a:solidFill>
              <a:latin typeface="Baskerville Old Face" pitchFamily="18" charset="0"/>
            </a:endParaRPr>
          </a:p>
        </p:txBody>
      </p:sp>
      <p:sp>
        <p:nvSpPr>
          <p:cNvPr id="13" name="ZoneTexte 12"/>
          <p:cNvSpPr txBox="1"/>
          <p:nvPr/>
        </p:nvSpPr>
        <p:spPr>
          <a:xfrm>
            <a:off x="521479" y="1351739"/>
            <a:ext cx="1567646" cy="276999"/>
          </a:xfrm>
          <a:prstGeom prst="rect">
            <a:avLst/>
          </a:prstGeom>
          <a:noFill/>
        </p:spPr>
        <p:txBody>
          <a:bodyPr wrap="square" rtlCol="0">
            <a:spAutoFit/>
          </a:bodyPr>
          <a:lstStyle/>
          <a:p>
            <a:pPr marL="903288" indent="-903288"/>
            <a:r>
              <a:rPr lang="fr-FR" sz="1200" b="1" dirty="0" smtClean="0">
                <a:solidFill>
                  <a:srgbClr val="002060"/>
                </a:solidFill>
                <a:latin typeface="Baskerville Old Face" pitchFamily="18" charset="0"/>
              </a:rPr>
              <a:t>  </a:t>
            </a:r>
            <a:r>
              <a:rPr lang="fr-FR" sz="1200" dirty="0" smtClean="0">
                <a:solidFill>
                  <a:srgbClr val="002060"/>
                </a:solidFill>
                <a:latin typeface="Baskerville Old Face" pitchFamily="18" charset="0"/>
              </a:rPr>
              <a:t>Pages    </a:t>
            </a:r>
            <a:endParaRPr lang="fr-FR" sz="1200" dirty="0">
              <a:solidFill>
                <a:srgbClr val="002060"/>
              </a:solidFill>
              <a:latin typeface="Baskerville Old Face" pitchFamily="18" charset="0"/>
            </a:endParaRPr>
          </a:p>
        </p:txBody>
      </p:sp>
      <p:sp>
        <p:nvSpPr>
          <p:cNvPr id="15" name="Rectangle 14"/>
          <p:cNvSpPr/>
          <p:nvPr/>
        </p:nvSpPr>
        <p:spPr>
          <a:xfrm>
            <a:off x="1151303" y="6373183"/>
            <a:ext cx="219932" cy="261610"/>
          </a:xfrm>
          <a:prstGeom prst="rect">
            <a:avLst/>
          </a:prstGeom>
        </p:spPr>
        <p:txBody>
          <a:bodyPr wrap="none">
            <a:spAutoFit/>
          </a:bodyPr>
          <a:lstStyle/>
          <a:p>
            <a:r>
              <a:rPr lang="fr-FR" sz="1100" dirty="0" smtClean="0">
                <a:solidFill>
                  <a:srgbClr val="002060"/>
                </a:solidFill>
                <a:latin typeface="Baskerville Old Face" pitchFamily="16" charset="0"/>
              </a:rPr>
              <a:t> </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2917" y="637359"/>
            <a:ext cx="4736321" cy="276999"/>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200" dirty="0" smtClean="0">
                <a:solidFill>
                  <a:srgbClr val="002060"/>
                </a:solidFill>
                <a:latin typeface="Times New Roman" pitchFamily="18" charset="0"/>
                <a:cs typeface="Times New Roman" pitchFamily="18" charset="0"/>
              </a:rPr>
              <a:t>Président d’honneur, Bertrand Voyer</a:t>
            </a:r>
            <a:endParaRPr lang="fr-FR" sz="1200" dirty="0">
              <a:solidFill>
                <a:srgbClr val="002060"/>
              </a:solidFill>
              <a:latin typeface="Times New Roman" pitchFamily="18" charset="0"/>
              <a:cs typeface="Times New Roman" pitchFamily="18" charset="0"/>
            </a:endParaRPr>
          </a:p>
        </p:txBody>
      </p:sp>
      <p:pic>
        <p:nvPicPr>
          <p:cNvPr id="5" name="Picture 6"/>
          <p:cNvPicPr>
            <a:picLocks noChangeAspect="1" noChangeArrowheads="1"/>
          </p:cNvPicPr>
          <p:nvPr/>
        </p:nvPicPr>
        <p:blipFill>
          <a:blip r:embed="rId2" cstate="email">
            <a:lum bright="10000" contrast="20000"/>
          </a:blip>
          <a:srcRect/>
          <a:stretch>
            <a:fillRect/>
          </a:stretch>
        </p:blipFill>
        <p:spPr bwMode="auto">
          <a:xfrm>
            <a:off x="592917" y="0"/>
            <a:ext cx="1076609" cy="1180858"/>
          </a:xfrm>
          <a:prstGeom prst="ellipse">
            <a:avLst/>
          </a:prstGeom>
          <a:ln>
            <a:noFill/>
          </a:ln>
          <a:effectLst>
            <a:softEdge rad="112500"/>
          </a:effectLst>
        </p:spPr>
      </p:pic>
      <p:pic>
        <p:nvPicPr>
          <p:cNvPr id="6" name="Picture 6"/>
          <p:cNvPicPr>
            <a:picLocks noChangeAspect="1" noChangeArrowheads="1"/>
          </p:cNvPicPr>
          <p:nvPr/>
        </p:nvPicPr>
        <p:blipFill>
          <a:blip r:embed="rId3" cstate="email">
            <a:lum bright="20000" contrast="30000"/>
          </a:blip>
          <a:srcRect/>
          <a:stretch>
            <a:fillRect/>
          </a:stretch>
        </p:blipFill>
        <p:spPr bwMode="auto">
          <a:xfrm>
            <a:off x="4257668" y="0"/>
            <a:ext cx="1071570" cy="1169328"/>
          </a:xfrm>
          <a:prstGeom prst="ellipse">
            <a:avLst/>
          </a:prstGeom>
          <a:ln>
            <a:noFill/>
          </a:ln>
          <a:effectLst>
            <a:softEdge rad="112500"/>
          </a:effectLst>
        </p:spPr>
      </p:pic>
      <p:sp>
        <p:nvSpPr>
          <p:cNvPr id="7" name="Rectangle 6"/>
          <p:cNvSpPr/>
          <p:nvPr/>
        </p:nvSpPr>
        <p:spPr>
          <a:xfrm>
            <a:off x="592917" y="0"/>
            <a:ext cx="4736321" cy="292388"/>
          </a:xfrm>
          <a:prstGeom prst="rect">
            <a:avLst/>
          </a:prstGeom>
        </p:spPr>
        <p:txBody>
          <a:bodyPr wrap="square">
            <a:spAutoFit/>
          </a:bodyPr>
          <a:lstStyle/>
          <a:p>
            <a:pPr algn="ctr"/>
            <a:r>
              <a:rPr lang="fr-FR" sz="1300" b="1" dirty="0" smtClean="0">
                <a:solidFill>
                  <a:srgbClr val="002060"/>
                </a:solidFill>
                <a:latin typeface="Times New Roman" pitchFamily="18" charset="0"/>
                <a:cs typeface="Times New Roman" pitchFamily="18" charset="0"/>
              </a:rPr>
              <a:t>Membres bienfaiteurs</a:t>
            </a:r>
            <a:r>
              <a:rPr lang="fr-FR" sz="1300" dirty="0" smtClean="0">
                <a:solidFill>
                  <a:srgbClr val="002060"/>
                </a:solidFill>
                <a:latin typeface="Baskerville Old Face" pitchFamily="16" charset="0"/>
              </a:rPr>
              <a:t>, </a:t>
            </a:r>
            <a:endParaRPr lang="fr-FR" sz="1300" dirty="0">
              <a:solidFill>
                <a:srgbClr val="002060"/>
              </a:solidFill>
            </a:endParaRPr>
          </a:p>
        </p:txBody>
      </p:sp>
      <p:sp>
        <p:nvSpPr>
          <p:cNvPr id="10" name="Rectangle 9"/>
          <p:cNvSpPr/>
          <p:nvPr/>
        </p:nvSpPr>
        <p:spPr>
          <a:xfrm>
            <a:off x="592917" y="280169"/>
            <a:ext cx="4736321" cy="276999"/>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200" b="1" dirty="0" smtClean="0">
                <a:solidFill>
                  <a:srgbClr val="002060"/>
                </a:solidFill>
                <a:latin typeface="Times New Roman" pitchFamily="18" charset="0"/>
                <a:cs typeface="Times New Roman" pitchFamily="18" charset="0"/>
              </a:rPr>
              <a:t>Patricia Lacoste PDG de Prévoir</a:t>
            </a:r>
            <a:endParaRPr lang="fr-FR" sz="1200" b="1" dirty="0">
              <a:solidFill>
                <a:srgbClr val="002060"/>
              </a:solidFill>
              <a:latin typeface="Times New Roman" pitchFamily="18" charset="0"/>
              <a:cs typeface="Times New Roman" pitchFamily="18" charset="0"/>
            </a:endParaRPr>
          </a:p>
        </p:txBody>
      </p:sp>
      <p:sp>
        <p:nvSpPr>
          <p:cNvPr id="11" name="Rectangle 10"/>
          <p:cNvSpPr/>
          <p:nvPr/>
        </p:nvSpPr>
        <p:spPr>
          <a:xfrm>
            <a:off x="592917" y="994549"/>
            <a:ext cx="4736321" cy="276999"/>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200" dirty="0" smtClean="0">
                <a:solidFill>
                  <a:srgbClr val="002060"/>
                </a:solidFill>
                <a:latin typeface="Times New Roman" pitchFamily="18" charset="0"/>
                <a:cs typeface="Times New Roman" pitchFamily="18" charset="0"/>
              </a:rPr>
              <a:t>Constitution du bureau</a:t>
            </a:r>
            <a:endParaRPr lang="fr-FR" sz="1200" dirty="0">
              <a:solidFill>
                <a:srgbClr val="002060"/>
              </a:solidFill>
              <a:latin typeface="Times New Roman" pitchFamily="18" charset="0"/>
              <a:cs typeface="Times New Roman" pitchFamily="18" charset="0"/>
            </a:endParaRPr>
          </a:p>
        </p:txBody>
      </p:sp>
      <p:sp>
        <p:nvSpPr>
          <p:cNvPr id="12" name="Rectangle 11"/>
          <p:cNvSpPr/>
          <p:nvPr/>
        </p:nvSpPr>
        <p:spPr>
          <a:xfrm>
            <a:off x="592917" y="1351740"/>
            <a:ext cx="4736321" cy="2585323"/>
          </a:xfrm>
          <a:prstGeom prst="rect">
            <a:avLst/>
          </a:prstGeom>
        </p:spPr>
        <p:txBody>
          <a:bodyPr wrap="square">
            <a:spAutoFit/>
          </a:bodyPr>
          <a:lstStyle/>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b="1" dirty="0" smtClean="0">
                <a:solidFill>
                  <a:srgbClr val="002060"/>
                </a:solidFill>
                <a:latin typeface="Times New Roman" pitchFamily="18" charset="0"/>
                <a:cs typeface="Times New Roman" pitchFamily="18" charset="0"/>
              </a:rPr>
              <a:t> Président de l’exécutif                                                              	Henri-Paul   FIN</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sz="800" dirty="0" smtClean="0">
              <a:solidFill>
                <a:srgbClr val="002060"/>
              </a:solidFill>
              <a:latin typeface="Times New Roman" pitchFamily="18" charset="0"/>
              <a:cs typeface="Times New Roman" pitchFamily="18" charset="0"/>
            </a:endParaRP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Vice Présidente, responsable de l’Administratif		</a:t>
            </a:r>
            <a:r>
              <a:rPr lang="fr-FR" sz="800" b="1" dirty="0" smtClean="0">
                <a:solidFill>
                  <a:srgbClr val="002060"/>
                </a:solidFill>
                <a:latin typeface="Times New Roman" pitchFamily="18" charset="0"/>
                <a:cs typeface="Times New Roman" pitchFamily="18" charset="0"/>
              </a:rPr>
              <a:t>Martine   POIRIER</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Chargé des relations avec les familles , trésorier adjoint                                     	</a:t>
            </a:r>
            <a:r>
              <a:rPr lang="fr-FR" sz="800" b="1" dirty="0" smtClean="0">
                <a:solidFill>
                  <a:srgbClr val="002060"/>
                </a:solidFill>
                <a:latin typeface="Times New Roman" pitchFamily="18" charset="0"/>
                <a:cs typeface="Times New Roman" pitchFamily="18" charset="0"/>
              </a:rPr>
              <a:t>Didier   FOUQUEREL</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a:t>
            </a:r>
          </a:p>
          <a:p>
            <a:pPr marL="84138" indent="-84138">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Relation entre le siège et le réseau                                                                     	</a:t>
            </a:r>
            <a:r>
              <a:rPr lang="fr-FR" sz="800" b="1" dirty="0" smtClean="0">
                <a:solidFill>
                  <a:srgbClr val="002060"/>
                </a:solidFill>
                <a:latin typeface="Times New Roman" pitchFamily="18" charset="0"/>
                <a:cs typeface="Times New Roman" pitchFamily="18" charset="0"/>
              </a:rPr>
              <a:t>Claire   GAUCHER </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Trésorier		                                                            	</a:t>
            </a:r>
            <a:r>
              <a:rPr lang="fr-FR" sz="800" b="1" dirty="0" smtClean="0">
                <a:solidFill>
                  <a:srgbClr val="002060"/>
                </a:solidFill>
                <a:latin typeface="Times New Roman" pitchFamily="18" charset="0"/>
                <a:cs typeface="Times New Roman" pitchFamily="18" charset="0"/>
              </a:rPr>
              <a:t>Camille  DELANNOY</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sz="800" dirty="0" smtClean="0">
              <a:solidFill>
                <a:srgbClr val="002060"/>
              </a:solidFill>
              <a:latin typeface="Times New Roman" pitchFamily="18" charset="0"/>
              <a:cs typeface="Times New Roman" pitchFamily="18" charset="0"/>
            </a:endParaRP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Secrétaire Générale                                                                                           	</a:t>
            </a:r>
            <a:r>
              <a:rPr lang="fr-FR" sz="800" b="1" dirty="0" smtClean="0">
                <a:solidFill>
                  <a:srgbClr val="002060"/>
                </a:solidFill>
                <a:latin typeface="Times New Roman" pitchFamily="18" charset="0"/>
                <a:cs typeface="Times New Roman" pitchFamily="18" charset="0"/>
              </a:rPr>
              <a:t>Jacqueline  DAUBLIN</a:t>
            </a: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sz="800" dirty="0" smtClean="0">
              <a:solidFill>
                <a:srgbClr val="002060"/>
              </a:solidFill>
              <a:latin typeface="Times New Roman" pitchFamily="18" charset="0"/>
              <a:cs typeface="Times New Roman" pitchFamily="18" charset="0"/>
            </a:endParaRPr>
          </a:p>
          <a:p>
            <a:pPr>
              <a:buClrTx/>
              <a:tabLst>
                <a:tab pos="0" algn="l"/>
                <a:tab pos="730250" algn="l"/>
                <a:tab pos="1465263" algn="l"/>
                <a:tab pos="2200275"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Chargée d’organisation                                                                                      	</a:t>
            </a:r>
            <a:r>
              <a:rPr lang="fr-FR" sz="800" b="1" dirty="0" smtClean="0">
                <a:solidFill>
                  <a:srgbClr val="002060"/>
                </a:solidFill>
                <a:latin typeface="Times New Roman" pitchFamily="18" charset="0"/>
                <a:cs typeface="Times New Roman" pitchFamily="18" charset="0"/>
              </a:rPr>
              <a:t>Colette   LAFOND</a:t>
            </a:r>
          </a:p>
          <a:p>
            <a:pP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endParaRPr lang="fr-FR" sz="1000" dirty="0" smtClean="0">
              <a:solidFill>
                <a:srgbClr val="002060"/>
              </a:solidFill>
              <a:latin typeface="Times New Roman" pitchFamily="18" charset="0"/>
              <a:cs typeface="Times New Roman" pitchFamily="18" charset="0"/>
            </a:endParaRPr>
          </a:p>
          <a:p>
            <a:pPr>
              <a:buClrTx/>
              <a:tabLst>
                <a:tab pos="0" algn="l"/>
                <a:tab pos="730250" algn="l"/>
                <a:tab pos="1465263" algn="l"/>
                <a:tab pos="341312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Vérificateur des comptes et chargé de la relation entre le siège social et l’ARP     	</a:t>
            </a:r>
            <a:r>
              <a:rPr lang="fr-FR" sz="800" b="1" dirty="0" smtClean="0">
                <a:solidFill>
                  <a:srgbClr val="002060"/>
                </a:solidFill>
                <a:latin typeface="Times New Roman" pitchFamily="18" charset="0"/>
                <a:cs typeface="Times New Roman" pitchFamily="18" charset="0"/>
              </a:rPr>
              <a:t>Daniel   HARD</a:t>
            </a:r>
          </a:p>
          <a:p>
            <a:pPr>
              <a:buClrTx/>
              <a:tabLst>
                <a:tab pos="0" algn="l"/>
                <a:tab pos="730250" algn="l"/>
                <a:tab pos="1465263" algn="l"/>
                <a:tab pos="2200275" algn="l"/>
                <a:tab pos="2936875"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sz="8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buClrTx/>
              <a:tabLst>
                <a:tab pos="0" algn="l"/>
                <a:tab pos="730250" algn="l"/>
                <a:tab pos="1465263" algn="l"/>
                <a:tab pos="2200275" algn="l"/>
                <a:tab pos="34131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Gardien des statuts                                                                              	</a:t>
            </a:r>
            <a:r>
              <a:rPr lang="fr-FR" sz="800" b="1" dirty="0" smtClean="0">
                <a:solidFill>
                  <a:srgbClr val="002060"/>
                </a:solidFill>
                <a:latin typeface="Times New Roman" pitchFamily="18" charset="0"/>
                <a:cs typeface="Times New Roman" pitchFamily="18" charset="0"/>
              </a:rPr>
              <a:t>Bruno   BOUSEKKINE </a:t>
            </a:r>
          </a:p>
          <a:p>
            <a:pPr>
              <a:buClrTx/>
              <a:tabLst>
                <a:tab pos="0" algn="l"/>
                <a:tab pos="730250" algn="l"/>
                <a:tab pos="1465263" algn="l"/>
                <a:tab pos="2200275" algn="l"/>
                <a:tab pos="38576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sz="800" dirty="0" smtClean="0">
              <a:solidFill>
                <a:srgbClr val="002060"/>
              </a:solidFill>
              <a:latin typeface="Times New Roman" pitchFamily="18" charset="0"/>
              <a:cs typeface="Times New Roman" pitchFamily="18" charset="0"/>
            </a:endParaRPr>
          </a:p>
          <a:p>
            <a:pPr>
              <a:buClrTx/>
              <a:tabLst>
                <a:tab pos="0" algn="l"/>
                <a:tab pos="730250" algn="l"/>
                <a:tab pos="1465263" algn="l"/>
                <a:tab pos="2200275" algn="l"/>
                <a:tab pos="34131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800" dirty="0" smtClean="0">
                <a:solidFill>
                  <a:srgbClr val="002060"/>
                </a:solidFill>
                <a:latin typeface="Times New Roman" pitchFamily="18" charset="0"/>
                <a:cs typeface="Times New Roman" pitchFamily="18" charset="0"/>
              </a:rPr>
              <a:t> Gestion du bulletin de liaison                                                                               	</a:t>
            </a:r>
            <a:r>
              <a:rPr lang="fr-FR" sz="800" b="1" dirty="0" smtClean="0">
                <a:solidFill>
                  <a:srgbClr val="002060"/>
                </a:solidFill>
                <a:latin typeface="Times New Roman" pitchFamily="18" charset="0"/>
                <a:cs typeface="Times New Roman" pitchFamily="18" charset="0"/>
              </a:rPr>
              <a:t>Arnold  HERLIN</a:t>
            </a:r>
          </a:p>
          <a:p>
            <a:pPr>
              <a:buClrTx/>
              <a:tabLst>
                <a:tab pos="0" algn="l"/>
                <a:tab pos="730250" algn="l"/>
                <a:tab pos="1465263" algn="l"/>
                <a:tab pos="2200275" algn="l"/>
                <a:tab pos="38576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sz="8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35842" name="Picture 2" descr="C:\Users\Arnold\Documents\Organigramme 2024.jpg"/>
          <p:cNvPicPr>
            <a:picLocks noChangeAspect="1" noChangeArrowheads="1"/>
          </p:cNvPicPr>
          <p:nvPr/>
        </p:nvPicPr>
        <p:blipFill>
          <a:blip r:embed="rId4" cstate="email"/>
          <a:srcRect/>
          <a:stretch>
            <a:fillRect/>
          </a:stretch>
        </p:blipFill>
        <p:spPr bwMode="auto">
          <a:xfrm>
            <a:off x="664355" y="4057170"/>
            <a:ext cx="4522007" cy="3504093"/>
          </a:xfrm>
          <a:prstGeom prst="rect">
            <a:avLst/>
          </a:prstGeom>
          <a:noFill/>
        </p:spPr>
      </p:pic>
      <p:sp>
        <p:nvSpPr>
          <p:cNvPr id="13" name="ZoneTexte 12"/>
          <p:cNvSpPr txBox="1"/>
          <p:nvPr/>
        </p:nvSpPr>
        <p:spPr>
          <a:xfrm>
            <a:off x="0" y="3637755"/>
            <a:ext cx="521479"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03</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21479" y="1780367"/>
            <a:ext cx="4807759" cy="5286412"/>
          </a:xfrm>
        </p:spPr>
        <p:txBody>
          <a:bodyPr>
            <a:noAutofit/>
          </a:bodyPr>
          <a:lstStyle/>
          <a:p>
            <a:pPr marL="88900" indent="0">
              <a:spcBef>
                <a:spcPts val="0"/>
              </a:spcBef>
              <a:spcAft>
                <a:spcPts val="600"/>
              </a:spcAft>
              <a:buNone/>
              <a:tabLst>
                <a:tab pos="449263" algn="l"/>
                <a:tab pos="2781300" algn="l"/>
              </a:tabLst>
            </a:pPr>
            <a:r>
              <a:rPr lang="fr-FR" sz="1050" dirty="0" smtClean="0">
                <a:solidFill>
                  <a:srgbClr val="002060"/>
                </a:solidFill>
                <a:latin typeface="Times New Roman" pitchFamily="18" charset="0"/>
                <a:cs typeface="Times New Roman" pitchFamily="18" charset="0"/>
              </a:rPr>
              <a:t>Mr	Christian  &amp;  Mme  Nicole  BOILEAU      </a:t>
            </a:r>
            <a:r>
              <a:rPr lang="fr-FR" sz="1050" b="1" dirty="0" smtClean="0">
                <a:solidFill>
                  <a:srgbClr val="002060"/>
                </a:solidFill>
                <a:latin typeface="Times New Roman" pitchFamily="18" charset="0"/>
                <a:cs typeface="Times New Roman" pitchFamily="18" charset="0"/>
              </a:rPr>
              <a:t> </a:t>
            </a:r>
            <a:r>
              <a:rPr lang="fr-FR" sz="1050" dirty="0" smtClean="0">
                <a:solidFill>
                  <a:srgbClr val="002060"/>
                </a:solidFill>
                <a:latin typeface="Times New Roman" pitchFamily="18" charset="0"/>
                <a:cs typeface="Times New Roman" pitchFamily="18" charset="0"/>
              </a:rPr>
              <a:t>08300 Sault les Rethel</a:t>
            </a:r>
          </a:p>
          <a:p>
            <a:pPr marL="85725" indent="-3175">
              <a:spcBef>
                <a:spcPts val="0"/>
              </a:spcBef>
              <a:spcAft>
                <a:spcPts val="600"/>
              </a:spcAft>
              <a:buNone/>
              <a:tabLst>
                <a:tab pos="361950" algn="l"/>
                <a:tab pos="990600" algn="l"/>
                <a:tab pos="2781300" algn="l"/>
              </a:tabLst>
            </a:pPr>
            <a:r>
              <a:rPr lang="fr-FR" sz="1050" dirty="0" smtClean="0">
                <a:solidFill>
                  <a:srgbClr val="002060"/>
                </a:solidFill>
                <a:latin typeface="Times New Roman" pitchFamily="18" charset="0"/>
                <a:cs typeface="Times New Roman" pitchFamily="18" charset="0"/>
              </a:rPr>
              <a:t>Mme  Josette  COURTEMANCHE                        92250 La Garenne Colombes </a:t>
            </a:r>
          </a:p>
          <a:p>
            <a:pPr marL="85725" indent="-3175">
              <a:spcBef>
                <a:spcPts val="0"/>
              </a:spcBef>
              <a:spcAft>
                <a:spcPts val="600"/>
              </a:spcAft>
              <a:buNone/>
              <a:tabLst>
                <a:tab pos="361950" algn="l"/>
                <a:tab pos="2873375" algn="l"/>
              </a:tabLst>
            </a:pPr>
            <a:r>
              <a:rPr lang="fr-FR" sz="1050" dirty="0" smtClean="0">
                <a:solidFill>
                  <a:srgbClr val="002060"/>
                </a:solidFill>
                <a:latin typeface="Times New Roman" pitchFamily="18" charset="0"/>
                <a:cs typeface="Times New Roman" pitchFamily="18" charset="0"/>
              </a:rPr>
              <a:t>Mme  Jacqueline  DAUBLIN                                 93240 Stains</a:t>
            </a:r>
          </a:p>
          <a:p>
            <a:pPr marL="85725" indent="0">
              <a:spcBef>
                <a:spcPts val="0"/>
              </a:spcBef>
              <a:spcAft>
                <a:spcPts val="600"/>
              </a:spcAft>
              <a:buNone/>
              <a:tabLst>
                <a:tab pos="449263" algn="l"/>
                <a:tab pos="990600" algn="l"/>
                <a:tab pos="2871788" algn="l"/>
              </a:tabLst>
            </a:pPr>
            <a:r>
              <a:rPr lang="fr-FR" sz="1050" dirty="0" smtClean="0">
                <a:solidFill>
                  <a:srgbClr val="002060"/>
                </a:solidFill>
                <a:latin typeface="Times New Roman" pitchFamily="18" charset="0"/>
                <a:cs typeface="Times New Roman" pitchFamily="18" charset="0"/>
              </a:rPr>
              <a:t>Mr      Camille &amp; Mme  Marie José </a:t>
            </a:r>
            <a:r>
              <a:rPr lang="fr-FR" sz="900" dirty="0" smtClean="0">
                <a:solidFill>
                  <a:srgbClr val="002060"/>
                </a:solidFill>
                <a:latin typeface="Times New Roman" pitchFamily="18" charset="0"/>
                <a:cs typeface="Times New Roman" pitchFamily="18" charset="0"/>
              </a:rPr>
              <a:t>DELANNOY  </a:t>
            </a:r>
            <a:r>
              <a:rPr lang="fr-FR" sz="1050" dirty="0" smtClean="0">
                <a:solidFill>
                  <a:srgbClr val="002060"/>
                </a:solidFill>
                <a:latin typeface="Times New Roman" pitchFamily="18" charset="0"/>
                <a:cs typeface="Times New Roman" pitchFamily="18" charset="0"/>
              </a:rPr>
              <a:t>  62130 Saint-Pol-sur-Ternoise  </a:t>
            </a:r>
          </a:p>
          <a:p>
            <a:pPr marL="449263" indent="-366713">
              <a:spcBef>
                <a:spcPts val="0"/>
              </a:spcBef>
              <a:spcAft>
                <a:spcPts val="600"/>
              </a:spcAft>
              <a:buNone/>
              <a:tabLst>
                <a:tab pos="990600" algn="l"/>
                <a:tab pos="2781300" algn="l"/>
              </a:tabLst>
            </a:pPr>
            <a:r>
              <a:rPr lang="fr-FR" sz="1050" dirty="0" smtClean="0">
                <a:solidFill>
                  <a:srgbClr val="002060"/>
                </a:solidFill>
                <a:latin typeface="Times New Roman" pitchFamily="18" charset="0"/>
                <a:cs typeface="Times New Roman" pitchFamily="18" charset="0"/>
              </a:rPr>
              <a:t>Mr      Michel  &amp;  Mme  Annie  </a:t>
            </a:r>
            <a:r>
              <a:rPr lang="fr-FR" sz="900" dirty="0" smtClean="0">
                <a:solidFill>
                  <a:srgbClr val="002060"/>
                </a:solidFill>
                <a:latin typeface="Times New Roman" pitchFamily="18" charset="0"/>
                <a:cs typeface="Times New Roman" pitchFamily="18" charset="0"/>
              </a:rPr>
              <a:t>ESPASA TUDO</a:t>
            </a:r>
            <a:r>
              <a:rPr lang="fr-FR" sz="1050" dirty="0" smtClean="0">
                <a:solidFill>
                  <a:srgbClr val="002060"/>
                </a:solidFill>
                <a:latin typeface="Times New Roman" pitchFamily="18" charset="0"/>
                <a:cs typeface="Times New Roman" pitchFamily="18" charset="0"/>
              </a:rPr>
              <a:t>      89100 Sens</a:t>
            </a:r>
          </a:p>
          <a:p>
            <a:pPr marL="446088" indent="-363538">
              <a:spcBef>
                <a:spcPts val="0"/>
              </a:spcBef>
              <a:spcAft>
                <a:spcPts val="600"/>
              </a:spcAft>
              <a:buNone/>
              <a:tabLst>
                <a:tab pos="990600" algn="l"/>
                <a:tab pos="2873375" algn="l"/>
              </a:tabLst>
            </a:pPr>
            <a:r>
              <a:rPr lang="fr-FR" sz="1050" dirty="0" smtClean="0">
                <a:solidFill>
                  <a:srgbClr val="002060"/>
                </a:solidFill>
                <a:latin typeface="Times New Roman" pitchFamily="18" charset="0"/>
                <a:cs typeface="Times New Roman" pitchFamily="18" charset="0"/>
              </a:rPr>
              <a:t>Mr      Henri-Paul &amp; Mme  Brigitte FIN                 80680 Saint </a:t>
            </a:r>
            <a:r>
              <a:rPr lang="fr-FR" sz="1050" dirty="0" err="1" smtClean="0">
                <a:solidFill>
                  <a:srgbClr val="002060"/>
                </a:solidFill>
                <a:latin typeface="Times New Roman" pitchFamily="18" charset="0"/>
                <a:cs typeface="Times New Roman" pitchFamily="18" charset="0"/>
              </a:rPr>
              <a:t>Fuscien</a:t>
            </a:r>
            <a:endParaRPr lang="fr-FR" sz="1050" dirty="0" smtClean="0">
              <a:solidFill>
                <a:srgbClr val="002060"/>
              </a:solidFill>
              <a:latin typeface="Times New Roman" pitchFamily="18" charset="0"/>
              <a:cs typeface="Times New Roman" pitchFamily="18" charset="0"/>
            </a:endParaRPr>
          </a:p>
          <a:p>
            <a:pPr marL="93663" indent="-11113">
              <a:spcBef>
                <a:spcPts val="0"/>
              </a:spcBef>
              <a:spcAft>
                <a:spcPts val="600"/>
              </a:spcAft>
              <a:buNone/>
              <a:tabLst>
                <a:tab pos="355600" algn="l"/>
                <a:tab pos="2867025" algn="l"/>
              </a:tabLst>
            </a:pPr>
            <a:r>
              <a:rPr lang="fr-FR" sz="1050" dirty="0" smtClean="0">
                <a:solidFill>
                  <a:srgbClr val="002060"/>
                </a:solidFill>
                <a:latin typeface="Times New Roman" pitchFamily="18" charset="0"/>
                <a:cs typeface="Times New Roman" pitchFamily="18" charset="0"/>
              </a:rPr>
              <a:t>Mr	  Didier FOUQUEREL                                   14740 </a:t>
            </a:r>
            <a:r>
              <a:rPr lang="fr-FR" sz="1050" dirty="0" err="1" smtClean="0">
                <a:solidFill>
                  <a:srgbClr val="002060"/>
                </a:solidFill>
                <a:latin typeface="Times New Roman" pitchFamily="18" charset="0"/>
                <a:cs typeface="Times New Roman" pitchFamily="18" charset="0"/>
              </a:rPr>
              <a:t>Thue</a:t>
            </a:r>
            <a:r>
              <a:rPr lang="fr-FR" sz="1050" dirty="0" smtClean="0">
                <a:solidFill>
                  <a:srgbClr val="002060"/>
                </a:solidFill>
                <a:latin typeface="Times New Roman" pitchFamily="18" charset="0"/>
                <a:cs typeface="Times New Roman" pitchFamily="18" charset="0"/>
              </a:rPr>
              <a:t> Et Mue</a:t>
            </a:r>
          </a:p>
          <a:p>
            <a:pPr marL="93663" indent="-11113">
              <a:spcBef>
                <a:spcPts val="0"/>
              </a:spcBef>
              <a:spcAft>
                <a:spcPts val="600"/>
              </a:spcAft>
              <a:buNone/>
              <a:tabLst>
                <a:tab pos="355600" algn="l"/>
              </a:tabLst>
            </a:pPr>
            <a:r>
              <a:rPr lang="fr-FR" sz="1050" dirty="0" smtClean="0">
                <a:solidFill>
                  <a:srgbClr val="002060"/>
                </a:solidFill>
                <a:latin typeface="Times New Roman" pitchFamily="18" charset="0"/>
                <a:cs typeface="Times New Roman" pitchFamily="18" charset="0"/>
              </a:rPr>
              <a:t>Mr  	  Michel &amp; Mme Françoise GOASDOUE     76600 Le Havre</a:t>
            </a:r>
          </a:p>
          <a:p>
            <a:pPr marL="2871788" indent="-2789238">
              <a:spcBef>
                <a:spcPts val="0"/>
              </a:spcBef>
              <a:spcAft>
                <a:spcPts val="600"/>
              </a:spcAft>
              <a:buNone/>
              <a:tabLst>
                <a:tab pos="990600" algn="l"/>
              </a:tabLst>
            </a:pPr>
            <a:r>
              <a:rPr lang="fr-FR" sz="1050" dirty="0" smtClean="0">
                <a:solidFill>
                  <a:srgbClr val="002060"/>
                </a:solidFill>
                <a:latin typeface="Times New Roman" pitchFamily="18" charset="0"/>
                <a:cs typeface="Times New Roman" pitchFamily="18" charset="0"/>
              </a:rPr>
              <a:t>Mme  Claire  </a:t>
            </a:r>
            <a:r>
              <a:rPr lang="fr-FR" sz="900" dirty="0" smtClean="0">
                <a:solidFill>
                  <a:srgbClr val="002060"/>
                </a:solidFill>
                <a:latin typeface="Times New Roman" pitchFamily="18" charset="0"/>
                <a:cs typeface="Times New Roman" pitchFamily="18" charset="0"/>
              </a:rPr>
              <a:t>GAUCHER</a:t>
            </a:r>
            <a:r>
              <a:rPr lang="fr-FR" sz="1050" dirty="0" smtClean="0">
                <a:solidFill>
                  <a:srgbClr val="002060"/>
                </a:solidFill>
                <a:latin typeface="Times New Roman" pitchFamily="18" charset="0"/>
                <a:cs typeface="Times New Roman" pitchFamily="18" charset="0"/>
              </a:rPr>
              <a:t>  &amp; Jean-Marie </a:t>
            </a:r>
            <a:r>
              <a:rPr lang="fr-FR" sz="800" dirty="0" smtClean="0">
                <a:solidFill>
                  <a:srgbClr val="002060"/>
                </a:solidFill>
                <a:latin typeface="Times New Roman" pitchFamily="18" charset="0"/>
                <a:cs typeface="Times New Roman" pitchFamily="18" charset="0"/>
              </a:rPr>
              <a:t>PELOUIN</a:t>
            </a:r>
            <a:r>
              <a:rPr lang="fr-FR" sz="1050" dirty="0" smtClean="0">
                <a:solidFill>
                  <a:srgbClr val="002060"/>
                </a:solidFill>
                <a:latin typeface="Times New Roman" pitchFamily="18" charset="0"/>
                <a:cs typeface="Times New Roman" pitchFamily="18" charset="0"/>
              </a:rPr>
              <a:t>    92320 Chatillon</a:t>
            </a:r>
          </a:p>
          <a:p>
            <a:pPr marL="2955925" indent="-2873375">
              <a:spcBef>
                <a:spcPts val="0"/>
              </a:spcBef>
              <a:spcAft>
                <a:spcPts val="600"/>
              </a:spcAft>
              <a:buNone/>
              <a:tabLst>
                <a:tab pos="990600" algn="l"/>
                <a:tab pos="2873375" algn="l"/>
              </a:tabLst>
            </a:pPr>
            <a:r>
              <a:rPr lang="fr-FR" sz="1050" dirty="0" smtClean="0">
                <a:solidFill>
                  <a:srgbClr val="002060"/>
                </a:solidFill>
                <a:latin typeface="Times New Roman" pitchFamily="18" charset="0"/>
                <a:cs typeface="Times New Roman" pitchFamily="18" charset="0"/>
              </a:rPr>
              <a:t>Mme  Mireille  GODEFROY                                 77610 Fontenay-</a:t>
            </a:r>
            <a:r>
              <a:rPr lang="fr-FR" sz="1050" dirty="0" err="1" smtClean="0">
                <a:solidFill>
                  <a:srgbClr val="002060"/>
                </a:solidFill>
                <a:latin typeface="Times New Roman" pitchFamily="18" charset="0"/>
                <a:cs typeface="Times New Roman" pitchFamily="18" charset="0"/>
              </a:rPr>
              <a:t>Trésigny</a:t>
            </a:r>
            <a:endParaRPr lang="fr-FR" sz="1050" dirty="0" smtClean="0">
              <a:solidFill>
                <a:srgbClr val="002060"/>
              </a:solidFill>
              <a:latin typeface="Times New Roman" pitchFamily="18" charset="0"/>
              <a:cs typeface="Times New Roman" pitchFamily="18" charset="0"/>
            </a:endParaRPr>
          </a:p>
          <a:p>
            <a:pPr marL="542925" indent="-460375">
              <a:spcBef>
                <a:spcPts val="0"/>
              </a:spcBef>
              <a:spcAft>
                <a:spcPts val="600"/>
              </a:spcAft>
              <a:buNone/>
              <a:tabLst>
                <a:tab pos="990600" algn="l"/>
                <a:tab pos="2959100" algn="l"/>
              </a:tabLst>
            </a:pPr>
            <a:r>
              <a:rPr lang="fr-FR" sz="1050" dirty="0" smtClean="0">
                <a:solidFill>
                  <a:srgbClr val="002060"/>
                </a:solidFill>
                <a:latin typeface="Times New Roman" pitchFamily="18" charset="0"/>
                <a:cs typeface="Times New Roman" pitchFamily="18" charset="0"/>
              </a:rPr>
              <a:t>Mr      Daniel  &amp;  Mme  Marielle HARD                27180 </a:t>
            </a:r>
            <a:r>
              <a:rPr lang="fr-FR" sz="1050" dirty="0" err="1" smtClean="0">
                <a:solidFill>
                  <a:srgbClr val="002060"/>
                </a:solidFill>
                <a:latin typeface="Times New Roman" pitchFamily="18" charset="0"/>
                <a:cs typeface="Times New Roman" pitchFamily="18" charset="0"/>
              </a:rPr>
              <a:t>Claville</a:t>
            </a:r>
            <a:endParaRPr lang="fr-FR" sz="1050" dirty="0" smtClean="0">
              <a:solidFill>
                <a:srgbClr val="002060"/>
              </a:solidFill>
              <a:latin typeface="Times New Roman" pitchFamily="18" charset="0"/>
              <a:cs typeface="Times New Roman" pitchFamily="18" charset="0"/>
            </a:endParaRPr>
          </a:p>
          <a:p>
            <a:pPr marL="93663" indent="-11113">
              <a:spcBef>
                <a:spcPts val="0"/>
              </a:spcBef>
              <a:spcAft>
                <a:spcPts val="600"/>
              </a:spcAft>
              <a:buNone/>
              <a:tabLst>
                <a:tab pos="355600" algn="l"/>
                <a:tab pos="2873375" algn="l"/>
              </a:tabLst>
            </a:pPr>
            <a:r>
              <a:rPr lang="fr-FR" sz="1050" dirty="0" smtClean="0">
                <a:solidFill>
                  <a:srgbClr val="002060"/>
                </a:solidFill>
                <a:latin typeface="Times New Roman" pitchFamily="18" charset="0"/>
                <a:cs typeface="Times New Roman" pitchFamily="18" charset="0"/>
              </a:rPr>
              <a:t>Mr	  </a:t>
            </a:r>
            <a:r>
              <a:rPr lang="fr-FR" sz="900" dirty="0" smtClean="0">
                <a:solidFill>
                  <a:srgbClr val="002060"/>
                </a:solidFill>
                <a:latin typeface="Times New Roman" pitchFamily="18" charset="0"/>
                <a:cs typeface="Times New Roman" pitchFamily="18" charset="0"/>
              </a:rPr>
              <a:t>Joël </a:t>
            </a:r>
            <a:r>
              <a:rPr lang="fr-FR" sz="950" dirty="0" smtClean="0">
                <a:solidFill>
                  <a:srgbClr val="002060"/>
                </a:solidFill>
                <a:latin typeface="Times New Roman" pitchFamily="18" charset="0"/>
                <a:cs typeface="Times New Roman" pitchFamily="18" charset="0"/>
              </a:rPr>
              <a:t> </a:t>
            </a:r>
            <a:r>
              <a:rPr lang="fr-FR" sz="800" dirty="0" smtClean="0">
                <a:solidFill>
                  <a:srgbClr val="002060"/>
                </a:solidFill>
                <a:latin typeface="Times New Roman" pitchFamily="18" charset="0"/>
                <a:cs typeface="Times New Roman" pitchFamily="18" charset="0"/>
              </a:rPr>
              <a:t>HAUTDEBOURG</a:t>
            </a:r>
            <a:r>
              <a:rPr lang="fr-FR" sz="950" dirty="0" smtClean="0">
                <a:solidFill>
                  <a:srgbClr val="002060"/>
                </a:solidFill>
                <a:latin typeface="Times New Roman" pitchFamily="18" charset="0"/>
                <a:cs typeface="Times New Roman" pitchFamily="18" charset="0"/>
              </a:rPr>
              <a:t> </a:t>
            </a:r>
            <a:r>
              <a:rPr lang="fr-FR" sz="900" dirty="0" smtClean="0">
                <a:solidFill>
                  <a:srgbClr val="002060"/>
                </a:solidFill>
                <a:latin typeface="Times New Roman" pitchFamily="18" charset="0"/>
                <a:cs typeface="Times New Roman" pitchFamily="18" charset="0"/>
              </a:rPr>
              <a:t>&amp; Mme Nadine</a:t>
            </a:r>
            <a:r>
              <a:rPr lang="fr-FR" sz="950" dirty="0" smtClean="0">
                <a:solidFill>
                  <a:srgbClr val="002060"/>
                </a:solidFill>
                <a:latin typeface="Times New Roman" pitchFamily="18" charset="0"/>
                <a:cs typeface="Times New Roman" pitchFamily="18" charset="0"/>
              </a:rPr>
              <a:t> </a:t>
            </a:r>
            <a:r>
              <a:rPr lang="fr-FR" sz="800" dirty="0" smtClean="0">
                <a:solidFill>
                  <a:srgbClr val="002060"/>
                </a:solidFill>
                <a:latin typeface="Times New Roman" pitchFamily="18" charset="0"/>
                <a:cs typeface="Times New Roman" pitchFamily="18" charset="0"/>
              </a:rPr>
              <a:t>PETINIOT</a:t>
            </a:r>
            <a:r>
              <a:rPr lang="fr-FR" sz="950" dirty="0" smtClean="0">
                <a:solidFill>
                  <a:srgbClr val="002060"/>
                </a:solidFill>
                <a:latin typeface="Times New Roman" pitchFamily="18" charset="0"/>
                <a:cs typeface="Times New Roman" pitchFamily="18" charset="0"/>
              </a:rPr>
              <a:t>   </a:t>
            </a:r>
            <a:r>
              <a:rPr lang="fr-FR" sz="1050" dirty="0" smtClean="0">
                <a:solidFill>
                  <a:srgbClr val="002060"/>
                </a:solidFill>
                <a:latin typeface="Times New Roman" pitchFamily="18" charset="0"/>
                <a:cs typeface="Times New Roman" pitchFamily="18" charset="0"/>
              </a:rPr>
              <a:t>60250 </a:t>
            </a:r>
            <a:r>
              <a:rPr lang="fr-FR" sz="1050" dirty="0" err="1" smtClean="0">
                <a:solidFill>
                  <a:srgbClr val="002060"/>
                </a:solidFill>
                <a:latin typeface="Times New Roman" pitchFamily="18" charset="0"/>
                <a:cs typeface="Times New Roman" pitchFamily="18" charset="0"/>
              </a:rPr>
              <a:t>Balagny</a:t>
            </a:r>
            <a:r>
              <a:rPr lang="fr-FR" sz="1050" dirty="0" smtClean="0">
                <a:solidFill>
                  <a:srgbClr val="002060"/>
                </a:solidFill>
                <a:latin typeface="Times New Roman" pitchFamily="18" charset="0"/>
                <a:cs typeface="Times New Roman" pitchFamily="18" charset="0"/>
              </a:rPr>
              <a:t> sur Thérain                                                                    </a:t>
            </a:r>
          </a:p>
          <a:p>
            <a:pPr marL="542925" indent="-460375">
              <a:spcBef>
                <a:spcPts val="0"/>
              </a:spcBef>
              <a:spcAft>
                <a:spcPts val="600"/>
              </a:spcAft>
              <a:buNone/>
              <a:tabLst>
                <a:tab pos="990600" algn="l"/>
                <a:tab pos="2873375" algn="l"/>
              </a:tabLst>
            </a:pPr>
            <a:r>
              <a:rPr lang="fr-FR" sz="1050" dirty="0" smtClean="0">
                <a:solidFill>
                  <a:srgbClr val="002060"/>
                </a:solidFill>
                <a:latin typeface="Times New Roman" pitchFamily="18" charset="0"/>
                <a:cs typeface="Times New Roman" pitchFamily="18" charset="0"/>
              </a:rPr>
              <a:t>Mr     Arnold  HERLIN                                          60200 Compiègne</a:t>
            </a:r>
          </a:p>
          <a:p>
            <a:pPr marL="542925" indent="-460375">
              <a:spcBef>
                <a:spcPts val="0"/>
              </a:spcBef>
              <a:spcAft>
                <a:spcPts val="600"/>
              </a:spcAft>
              <a:buNone/>
              <a:tabLst>
                <a:tab pos="990600" algn="l"/>
                <a:tab pos="2873375" algn="l"/>
              </a:tabLst>
            </a:pPr>
            <a:r>
              <a:rPr lang="fr-FR" sz="1050" dirty="0" smtClean="0">
                <a:solidFill>
                  <a:srgbClr val="002060"/>
                </a:solidFill>
                <a:latin typeface="Times New Roman" pitchFamily="18" charset="0"/>
                <a:cs typeface="Times New Roman" pitchFamily="18" charset="0"/>
              </a:rPr>
              <a:t>Mr     Yves  JEANGIRARD                                   85230 Beauvoir-sur-Mer </a:t>
            </a:r>
          </a:p>
          <a:p>
            <a:pPr marL="2871788" indent="-2789238">
              <a:spcBef>
                <a:spcPts val="0"/>
              </a:spcBef>
              <a:spcAft>
                <a:spcPts val="600"/>
              </a:spcAft>
              <a:buNone/>
              <a:tabLst>
                <a:tab pos="990600" algn="l"/>
                <a:tab pos="2959100" algn="l"/>
              </a:tabLst>
            </a:pPr>
            <a:r>
              <a:rPr lang="fr-FR" sz="1050" dirty="0" smtClean="0">
                <a:solidFill>
                  <a:srgbClr val="002060"/>
                </a:solidFill>
                <a:latin typeface="Times New Roman" pitchFamily="18" charset="0"/>
                <a:cs typeface="Times New Roman" pitchFamily="18" charset="0"/>
              </a:rPr>
              <a:t>Mme  Colette LAFOND                                         78190 Trappes</a:t>
            </a:r>
          </a:p>
          <a:p>
            <a:pPr marL="93663" indent="-11113">
              <a:spcBef>
                <a:spcPts val="0"/>
              </a:spcBef>
              <a:spcAft>
                <a:spcPts val="600"/>
              </a:spcAft>
              <a:buNone/>
              <a:tabLst>
                <a:tab pos="355600" algn="l"/>
                <a:tab pos="2867025" algn="l"/>
                <a:tab pos="2873375" algn="l"/>
              </a:tabLst>
            </a:pPr>
            <a:r>
              <a:rPr lang="fr-FR" sz="1050" dirty="0" smtClean="0">
                <a:solidFill>
                  <a:srgbClr val="002060"/>
                </a:solidFill>
                <a:latin typeface="Times New Roman" pitchFamily="18" charset="0"/>
                <a:cs typeface="Times New Roman" pitchFamily="18" charset="0"/>
              </a:rPr>
              <a:t>Mr  	  Dominique MONNAUD                              37000 TOURS </a:t>
            </a:r>
          </a:p>
          <a:p>
            <a:pPr marL="93663" indent="-11113">
              <a:spcBef>
                <a:spcPts val="0"/>
              </a:spcBef>
              <a:spcAft>
                <a:spcPts val="600"/>
              </a:spcAft>
              <a:buNone/>
              <a:tabLst>
                <a:tab pos="355600" algn="l"/>
                <a:tab pos="2873375" algn="l"/>
              </a:tabLst>
            </a:pPr>
            <a:r>
              <a:rPr lang="fr-FR" sz="1050" dirty="0" smtClean="0">
                <a:solidFill>
                  <a:srgbClr val="002060"/>
                </a:solidFill>
                <a:latin typeface="Times New Roman" pitchFamily="18" charset="0"/>
                <a:cs typeface="Times New Roman" pitchFamily="18" charset="0"/>
              </a:rPr>
              <a:t>Mr     Jean-Pierre  PEUGNET                                59400 Cambrai</a:t>
            </a:r>
          </a:p>
          <a:p>
            <a:pPr marL="542925" indent="-460375">
              <a:spcBef>
                <a:spcPts val="0"/>
              </a:spcBef>
              <a:spcAft>
                <a:spcPts val="600"/>
              </a:spcAft>
              <a:buNone/>
              <a:tabLst>
                <a:tab pos="990600" algn="l"/>
                <a:tab pos="2955925" algn="l"/>
              </a:tabLst>
            </a:pPr>
            <a:r>
              <a:rPr lang="fr-FR" sz="1050" dirty="0" smtClean="0">
                <a:solidFill>
                  <a:srgbClr val="002060"/>
                </a:solidFill>
                <a:latin typeface="Times New Roman" pitchFamily="18" charset="0"/>
                <a:cs typeface="Times New Roman" pitchFamily="18" charset="0"/>
              </a:rPr>
              <a:t>Mme  Martine  &amp;  Mr  André  POIRIER                60380 Fontenay-Torcy</a:t>
            </a:r>
          </a:p>
          <a:p>
            <a:pPr marL="2959100" indent="-2876550">
              <a:spcBef>
                <a:spcPts val="0"/>
              </a:spcBef>
              <a:spcAft>
                <a:spcPts val="600"/>
              </a:spcAft>
              <a:buNone/>
              <a:tabLst>
                <a:tab pos="990600" algn="l"/>
              </a:tabLst>
            </a:pPr>
            <a:r>
              <a:rPr lang="fr-FR" sz="1050" dirty="0" smtClean="0">
                <a:solidFill>
                  <a:srgbClr val="002060"/>
                </a:solidFill>
                <a:latin typeface="Times New Roman" pitchFamily="18" charset="0"/>
                <a:cs typeface="Times New Roman" pitchFamily="18" charset="0"/>
              </a:rPr>
              <a:t>Mr     Joël  REGNAT                                              78600 Maisons-Laffitte</a:t>
            </a:r>
          </a:p>
          <a:p>
            <a:pPr marL="174625" indent="-174625">
              <a:spcBef>
                <a:spcPts val="0"/>
              </a:spcBef>
              <a:spcAft>
                <a:spcPts val="600"/>
              </a:spcAft>
              <a:buNone/>
              <a:tabLst>
                <a:tab pos="990600" algn="l"/>
                <a:tab pos="3048000" algn="l"/>
              </a:tabLst>
            </a:pPr>
            <a:r>
              <a:rPr lang="fr-FR" sz="1050" dirty="0" smtClean="0">
                <a:solidFill>
                  <a:srgbClr val="002060"/>
                </a:solidFill>
                <a:latin typeface="Times New Roman" pitchFamily="18" charset="0"/>
                <a:cs typeface="Times New Roman" pitchFamily="18" charset="0"/>
              </a:rPr>
              <a:t>   Mr    Gérard  RIVET                                              78100 Saint-Germain-en-Laye</a:t>
            </a:r>
          </a:p>
          <a:p>
            <a:pPr marL="542925" indent="-460375">
              <a:spcBef>
                <a:spcPts val="0"/>
              </a:spcBef>
              <a:spcAft>
                <a:spcPts val="600"/>
              </a:spcAft>
              <a:buNone/>
              <a:tabLst>
                <a:tab pos="990600" algn="l"/>
                <a:tab pos="2871788" algn="l"/>
              </a:tabLst>
            </a:pPr>
            <a:r>
              <a:rPr lang="fr-FR" sz="1050" dirty="0" smtClean="0">
                <a:solidFill>
                  <a:srgbClr val="002060"/>
                </a:solidFill>
                <a:latin typeface="Times New Roman" pitchFamily="18" charset="0"/>
                <a:cs typeface="Times New Roman" pitchFamily="18" charset="0"/>
              </a:rPr>
              <a:t> Mr    Dominique &amp; Catherine TOIGO                   95220 Herblay-sur-Seine	</a:t>
            </a:r>
            <a:endParaRPr lang="fr-FR" sz="1050" dirty="0">
              <a:solidFill>
                <a:srgbClr val="002060"/>
              </a:solidFill>
              <a:latin typeface="Times New Roman" pitchFamily="18" charset="0"/>
              <a:cs typeface="Times New Roman" pitchFamily="18" charset="0"/>
            </a:endParaRPr>
          </a:p>
        </p:txBody>
      </p:sp>
      <p:sp>
        <p:nvSpPr>
          <p:cNvPr id="4" name="ZoneTexte 3"/>
          <p:cNvSpPr txBox="1"/>
          <p:nvPr/>
        </p:nvSpPr>
        <p:spPr>
          <a:xfrm>
            <a:off x="576387" y="828303"/>
            <a:ext cx="2880320" cy="523220"/>
          </a:xfrm>
          <a:prstGeom prst="rect">
            <a:avLst/>
          </a:prstGeom>
          <a:noFill/>
        </p:spPr>
        <p:txBody>
          <a:bodyPr wrap="square" rtlCol="0">
            <a:spAutoFit/>
          </a:bodyPr>
          <a:lstStyle/>
          <a:p>
            <a:pPr algn="ctr"/>
            <a:r>
              <a:rPr lang="fr-FR" sz="1400" dirty="0" smtClean="0">
                <a:solidFill>
                  <a:srgbClr val="002060"/>
                </a:solidFill>
                <a:latin typeface="Times New Roman" pitchFamily="18" charset="0"/>
                <a:cs typeface="Times New Roman" pitchFamily="18" charset="0"/>
              </a:rPr>
              <a:t>Participants                                         à l’Assemblée Générale </a:t>
            </a:r>
            <a:endParaRPr lang="fr-FR" sz="1400" dirty="0">
              <a:solidFill>
                <a:srgbClr val="002060"/>
              </a:solidFill>
              <a:latin typeface="Times New Roman" pitchFamily="18" charset="0"/>
              <a:cs typeface="Times New Roman" pitchFamily="18" charset="0"/>
            </a:endParaRPr>
          </a:p>
        </p:txBody>
      </p:sp>
      <p:sp>
        <p:nvSpPr>
          <p:cNvPr id="5" name="ZoneTexte 4"/>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04</a:t>
            </a:r>
            <a:endParaRPr lang="fr-FR" sz="1200" dirty="0">
              <a:solidFill>
                <a:srgbClr val="002060"/>
              </a:solidFill>
              <a:latin typeface="Baskerville Old Face" pitchFamily="18" charset="0"/>
            </a:endParaRPr>
          </a:p>
        </p:txBody>
      </p:sp>
      <p:pic>
        <p:nvPicPr>
          <p:cNvPr id="6" name="Image 5" descr="Logo dernière version.jpg"/>
          <p:cNvPicPr>
            <a:picLocks noChangeAspect="1"/>
          </p:cNvPicPr>
          <p:nvPr/>
        </p:nvPicPr>
        <p:blipFill>
          <a:blip r:embed="rId2" cstate="email"/>
          <a:stretch>
            <a:fillRect/>
          </a:stretch>
        </p:blipFill>
        <p:spPr>
          <a:xfrm>
            <a:off x="3942884" y="0"/>
            <a:ext cx="1386354" cy="154838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P1030005.JPG"/>
          <p:cNvPicPr>
            <a:picLocks noGrp="1" noChangeAspect="1"/>
          </p:cNvPicPr>
          <p:nvPr isPhoto="1">
            <p:ph idx="1"/>
          </p:nvPr>
        </p:nvPicPr>
        <p:blipFill>
          <a:blip r:embed="rId3" cstate="email">
            <a:lum bright="10000" contrast="10000"/>
          </a:blip>
          <a:srcRect/>
          <a:stretch>
            <a:fillRect/>
          </a:stretch>
        </p:blipFill>
        <p:spPr>
          <a:xfrm>
            <a:off x="592916" y="0"/>
            <a:ext cx="4736322" cy="2052439"/>
          </a:xfrm>
          <a:prstGeom prst="rect">
            <a:avLst/>
          </a:prstGeom>
          <a:ln>
            <a:noFill/>
          </a:ln>
          <a:effectLst>
            <a:softEdge rad="112500"/>
          </a:effectLst>
        </p:spPr>
      </p:pic>
      <p:sp>
        <p:nvSpPr>
          <p:cNvPr id="5" name="Rectangle 4"/>
          <p:cNvSpPr/>
          <p:nvPr/>
        </p:nvSpPr>
        <p:spPr>
          <a:xfrm>
            <a:off x="576387" y="1980431"/>
            <a:ext cx="4752851" cy="738664"/>
          </a:xfrm>
          <a:prstGeom prst="rect">
            <a:avLst/>
          </a:prstGeom>
        </p:spPr>
        <p:txBody>
          <a:bodyPr wrap="square">
            <a:spAutoFit/>
          </a:bodyPr>
          <a:lstStyle/>
          <a:p>
            <a:r>
              <a:rPr lang="fr-FR" sz="1050" dirty="0" smtClean="0">
                <a:solidFill>
                  <a:srgbClr val="002060"/>
                </a:solidFill>
                <a:latin typeface="Times New Roman" pitchFamily="18" charset="0"/>
                <a:cs typeface="Times New Roman" pitchFamily="18" charset="0"/>
              </a:rPr>
              <a:t>Daniel HARD relationnel avec la direction,  Monsieur  Edouard BIDOU  Directeur Général de Prévoir vie, Henri Paul FIN Président de l’ARP,  Martine POIRIER Vice  présidente, Colette LAFOND Organisatrice du séjour  et Camille DELANNOY Trésorier de L’ARP</a:t>
            </a:r>
            <a:endParaRPr lang="fr-FR" sz="1050" dirty="0">
              <a:solidFill>
                <a:srgbClr val="002060"/>
              </a:solidFill>
              <a:latin typeface="Times New Roman" pitchFamily="18" charset="0"/>
              <a:cs typeface="Times New Roman" pitchFamily="18" charset="0"/>
            </a:endParaRPr>
          </a:p>
        </p:txBody>
      </p:sp>
      <p:sp>
        <p:nvSpPr>
          <p:cNvPr id="6" name="Rectangle 5"/>
          <p:cNvSpPr/>
          <p:nvPr/>
        </p:nvSpPr>
        <p:spPr>
          <a:xfrm>
            <a:off x="878670" y="108223"/>
            <a:ext cx="1428760" cy="584775"/>
          </a:xfrm>
          <a:prstGeom prst="rect">
            <a:avLst/>
          </a:prstGeom>
        </p:spPr>
        <p:txBody>
          <a:bodyPr wrap="square">
            <a:spAutoFit/>
          </a:bodyPr>
          <a:lstStyle/>
          <a:p>
            <a:pPr algn="ctr"/>
            <a:r>
              <a:rPr lang="fr-FR" sz="1050" dirty="0" smtClean="0">
                <a:solidFill>
                  <a:srgbClr val="002060"/>
                </a:solidFill>
                <a:latin typeface="Times New Roman" pitchFamily="18" charset="0"/>
                <a:cs typeface="Times New Roman" pitchFamily="18" charset="0"/>
              </a:rPr>
              <a:t>47eme Assemblée générale de l’ARP.</a:t>
            </a:r>
          </a:p>
          <a:p>
            <a:pPr algn="ctr"/>
            <a:r>
              <a:rPr lang="fr-FR" sz="1050" dirty="0" smtClean="0">
                <a:solidFill>
                  <a:srgbClr val="002060"/>
                </a:solidFill>
                <a:latin typeface="Times New Roman" pitchFamily="18" charset="0"/>
                <a:cs typeface="Times New Roman" pitchFamily="18" charset="0"/>
              </a:rPr>
              <a:t>20 Mars 2025</a:t>
            </a:r>
            <a:endParaRPr lang="fr-FR" sz="1050" dirty="0">
              <a:solidFill>
                <a:srgbClr val="002060"/>
              </a:solidFill>
              <a:latin typeface="Times New Roman" pitchFamily="18" charset="0"/>
              <a:cs typeface="Times New Roman" pitchFamily="18" charset="0"/>
            </a:endParaRPr>
          </a:p>
        </p:txBody>
      </p:sp>
      <p:pic>
        <p:nvPicPr>
          <p:cNvPr id="7" name="Image 6" descr="P1020972.JPG"/>
          <p:cNvPicPr>
            <a:picLocks noGrp="1" noChangeAspect="1"/>
          </p:cNvPicPr>
          <p:nvPr isPhoto="1"/>
        </p:nvPicPr>
        <p:blipFill>
          <a:blip r:embed="rId4" cstate="email">
            <a:lum bright="20000" contrast="20000"/>
          </a:blip>
          <a:srcRect/>
          <a:stretch>
            <a:fillRect/>
          </a:stretch>
        </p:blipFill>
        <p:spPr>
          <a:xfrm>
            <a:off x="592917" y="2637623"/>
            <a:ext cx="3071834" cy="2071702"/>
          </a:xfrm>
          <a:prstGeom prst="rect">
            <a:avLst/>
          </a:prstGeom>
          <a:ln>
            <a:noFill/>
          </a:ln>
          <a:effectLst>
            <a:softEdge rad="112500"/>
          </a:effectLst>
        </p:spPr>
      </p:pic>
      <p:sp>
        <p:nvSpPr>
          <p:cNvPr id="8" name="Rectangle 7"/>
          <p:cNvSpPr/>
          <p:nvPr/>
        </p:nvSpPr>
        <p:spPr>
          <a:xfrm>
            <a:off x="592918" y="4716735"/>
            <a:ext cx="4736320" cy="415498"/>
          </a:xfrm>
          <a:prstGeom prst="rect">
            <a:avLst/>
          </a:prstGeom>
        </p:spPr>
        <p:txBody>
          <a:bodyPr wrap="square">
            <a:spAutoFit/>
          </a:bodyPr>
          <a:lstStyle/>
          <a:p>
            <a:pPr algn="ctr"/>
            <a:r>
              <a:rPr lang="fr-FR" sz="1050" dirty="0" smtClean="0">
                <a:solidFill>
                  <a:srgbClr val="002060"/>
                </a:solidFill>
                <a:latin typeface="Times New Roman" pitchFamily="18" charset="0"/>
                <a:cs typeface="Times New Roman" pitchFamily="18" charset="0"/>
              </a:rPr>
              <a:t>Le Président de l’ARP, Henri-Paul FIN et Edouard BIDOU</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 Directeur Général de Prévoir Vie</a:t>
            </a:r>
            <a:endParaRPr lang="fr-FR" sz="1050" dirty="0">
              <a:solidFill>
                <a:srgbClr val="002060"/>
              </a:solidFill>
              <a:latin typeface="Times New Roman" pitchFamily="18" charset="0"/>
              <a:cs typeface="Times New Roman" pitchFamily="18" charset="0"/>
            </a:endParaRPr>
          </a:p>
        </p:txBody>
      </p:sp>
      <p:pic>
        <p:nvPicPr>
          <p:cNvPr id="9" name="Image 8" descr="P1020984.JPG"/>
          <p:cNvPicPr>
            <a:picLocks noGrp="1" noChangeAspect="1"/>
          </p:cNvPicPr>
          <p:nvPr isPhoto="1"/>
        </p:nvPicPr>
        <p:blipFill>
          <a:blip r:embed="rId5" cstate="email">
            <a:lum bright="30000" contrast="30000"/>
          </a:blip>
          <a:srcRect/>
          <a:stretch>
            <a:fillRect/>
          </a:stretch>
        </p:blipFill>
        <p:spPr>
          <a:xfrm>
            <a:off x="592917" y="5076776"/>
            <a:ext cx="4736321" cy="2484488"/>
          </a:xfrm>
          <a:prstGeom prst="rect">
            <a:avLst/>
          </a:prstGeom>
          <a:ln>
            <a:noFill/>
          </a:ln>
          <a:effectLst>
            <a:softEdge rad="112500"/>
          </a:effectLst>
        </p:spPr>
      </p:pic>
      <p:pic>
        <p:nvPicPr>
          <p:cNvPr id="10" name="Image 9" descr="P1030013.JPG"/>
          <p:cNvPicPr>
            <a:picLocks noGrp="1" noChangeAspect="1"/>
          </p:cNvPicPr>
          <p:nvPr isPhoto="1"/>
        </p:nvPicPr>
        <p:blipFill>
          <a:blip r:embed="rId6" cstate="email">
            <a:lum/>
          </a:blip>
          <a:srcRect b="-6453"/>
          <a:stretch>
            <a:fillRect/>
          </a:stretch>
        </p:blipFill>
        <p:spPr>
          <a:xfrm rot="5400000">
            <a:off x="3452013" y="2850362"/>
            <a:ext cx="2089961" cy="1664486"/>
          </a:xfrm>
          <a:prstGeom prst="rect">
            <a:avLst/>
          </a:prstGeom>
          <a:ln>
            <a:noFill/>
          </a:ln>
          <a:effectLst>
            <a:softEdge rad="112500"/>
          </a:effectLst>
        </p:spPr>
      </p:pic>
      <p:sp>
        <p:nvSpPr>
          <p:cNvPr id="11" name="ZoneTexte 10"/>
          <p:cNvSpPr txBox="1"/>
          <p:nvPr/>
        </p:nvSpPr>
        <p:spPr>
          <a:xfrm>
            <a:off x="0" y="3566317"/>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05</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4355" y="2340471"/>
            <a:ext cx="4572032" cy="4801314"/>
          </a:xfrm>
          <a:prstGeom prst="rect">
            <a:avLst/>
          </a:prstGeom>
        </p:spPr>
        <p:txBody>
          <a:bodyPr wrap="square">
            <a:spAutoFit/>
          </a:bodyPr>
          <a:lstStyle/>
          <a:p>
            <a:endParaRPr lang="pt-BR" sz="1200" dirty="0" smtClean="0">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Mot du Président.</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Bonjour à toutes et à tous, merci de votre présence à notre 47eme</a:t>
            </a:r>
          </a:p>
          <a:p>
            <a:r>
              <a:rPr lang="pt-BR" sz="1050" dirty="0" smtClean="0">
                <a:solidFill>
                  <a:srgbClr val="002060"/>
                </a:solidFill>
                <a:latin typeface="Times New Roman" pitchFamily="18" charset="0"/>
                <a:cs typeface="Times New Roman" pitchFamily="18" charset="0"/>
              </a:rPr>
              <a:t>Assemblée Générale de l’ARP.</a:t>
            </a:r>
          </a:p>
          <a:p>
            <a:r>
              <a:rPr lang="pt-BR" sz="1050" dirty="0" smtClean="0">
                <a:solidFill>
                  <a:srgbClr val="002060"/>
                </a:solidFill>
                <a:latin typeface="Times New Roman" pitchFamily="18" charset="0"/>
                <a:cs typeface="Times New Roman" pitchFamily="18" charset="0"/>
              </a:rPr>
              <a:t>Nous avons l’honneur pour cette Assemblée Générale d’avoir la présence de : Mr Edouard BIDOU Directeur Général  du Groupe Prévoir. </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Nous excuserons Mme Isabelle BESANCENOT</a:t>
            </a: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Responsable Région Centre, qui devait être  des nôtres pour son  </a:t>
            </a:r>
            <a:r>
              <a:rPr lang="pt-BR" sz="1050" dirty="0" smtClean="0">
                <a:solidFill>
                  <a:srgbClr val="002060"/>
                </a:solidFill>
                <a:latin typeface="Times New Roman" pitchFamily="18" charset="0"/>
                <a:cs typeface="Times New Roman" pitchFamily="18" charset="0"/>
              </a:rPr>
              <a:t>absence</a:t>
            </a:r>
            <a:r>
              <a:rPr lang="pt-BR" sz="1050" dirty="0" smtClean="0">
                <a:solidFill>
                  <a:srgbClr val="002060"/>
                </a:solidFill>
                <a:latin typeface="Times New Roman" pitchFamily="18" charset="0"/>
                <a:cs typeface="Times New Roman" pitchFamily="18" charset="0"/>
              </a:rPr>
              <a:t>. Elle nous invite à sa prochaine réunion de région pour présenter l’ARP. </a:t>
            </a:r>
          </a:p>
          <a:p>
            <a:r>
              <a:rPr lang="pt-BR" sz="1050" dirty="0" smtClean="0">
                <a:solidFill>
                  <a:srgbClr val="002060"/>
                </a:solidFill>
                <a:latin typeface="Times New Roman" pitchFamily="18" charset="0"/>
                <a:cs typeface="Times New Roman" pitchFamily="18" charset="0"/>
              </a:rPr>
              <a:t>Au nom du Conseil d’Adminstration, nous souhaitons la bienvenue à tous et tout particulièrement à ceux et celles qui viennent pour la première fois.</a:t>
            </a:r>
          </a:p>
          <a:p>
            <a:r>
              <a:rPr lang="pt-BR" sz="1050" dirty="0" smtClean="0">
                <a:solidFill>
                  <a:srgbClr val="002060"/>
                </a:solidFill>
                <a:latin typeface="Times New Roman" pitchFamily="18" charset="0"/>
                <a:cs typeface="Times New Roman" pitchFamily="18" charset="0"/>
              </a:rPr>
              <a:t>Nous sommes, 171  adhérents, 137 retraités actifs, 32 membres  honoraires et 2 membres bienfaiteurs) votants présents ou représentés.</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Nous déclarons ouverte notre 47eme Assemblée Générale.</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Je tiens à saluer tous nos amis adhérents absents à notre assemblée,  l’âge, la maladie, les empêchent souvent d’être parmi nous, nous pensons beaucoup à eux. Une pensée pour tous ceux et celles qui </a:t>
            </a:r>
            <a:r>
              <a:rPr lang="pt-BR" sz="1050"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nous ont quitté cette année et en ce début 2025 tout </a:t>
            </a:r>
            <a:r>
              <a:rPr lang="pt-BR" sz="1050" dirty="0" smtClean="0">
                <a:solidFill>
                  <a:srgbClr val="002060"/>
                </a:solidFill>
                <a:latin typeface="Times New Roman" pitchFamily="18" charset="0"/>
                <a:cs typeface="Times New Roman" pitchFamily="18" charset="0"/>
              </a:rPr>
              <a:t>particulièrement </a:t>
            </a:r>
            <a:r>
              <a:rPr lang="pt-BR" sz="1050" dirty="0" smtClean="0">
                <a:solidFill>
                  <a:srgbClr val="002060"/>
                </a:solidFill>
                <a:latin typeface="Times New Roman" pitchFamily="18" charset="0"/>
                <a:cs typeface="Times New Roman" pitchFamily="18" charset="0"/>
              </a:rPr>
              <a:t>à notre ami et ancien de  l’ARP  Michel  DAMPENON. </a:t>
            </a:r>
          </a:p>
          <a:p>
            <a:r>
              <a:rPr lang="pt-BR" sz="1050" dirty="0" smtClean="0">
                <a:solidFill>
                  <a:srgbClr val="002060"/>
                </a:solidFill>
                <a:latin typeface="Times New Roman" pitchFamily="18" charset="0"/>
                <a:cs typeface="Times New Roman" pitchFamily="18" charset="0"/>
              </a:rPr>
              <a:t>Nous présentons toutes nos condoléances à la famille et plus              particulièrement à son amie Colette LAFOND.</a:t>
            </a:r>
          </a:p>
          <a:p>
            <a:r>
              <a:rPr lang="pt-BR" sz="1050" dirty="0" smtClean="0">
                <a:solidFill>
                  <a:srgbClr val="002060"/>
                </a:solidFill>
                <a:latin typeface="Times New Roman" pitchFamily="18" charset="0"/>
                <a:cs typeface="Times New Roman" pitchFamily="18" charset="0"/>
              </a:rPr>
              <a:t>Je vous demanderai de vous lever et de faire comme l’an dernier à nos Amis décédés une minute d’applaudissements .</a:t>
            </a:r>
          </a:p>
          <a:p>
            <a:r>
              <a:rPr lang="pt-BR" sz="1050" dirty="0" smtClean="0">
                <a:solidFill>
                  <a:srgbClr val="002060"/>
                </a:solidFill>
                <a:latin typeface="Times New Roman" pitchFamily="18" charset="0"/>
                <a:cs typeface="Times New Roman" pitchFamily="18" charset="0"/>
              </a:rPr>
              <a:t/>
            </a:r>
            <a:br>
              <a:rPr lang="pt-BR" sz="1050" dirty="0" smtClean="0">
                <a:solidFill>
                  <a:srgbClr val="002060"/>
                </a:solidFill>
                <a:latin typeface="Times New Roman" pitchFamily="18" charset="0"/>
                <a:cs typeface="Times New Roman" pitchFamily="18" charset="0"/>
              </a:rPr>
            </a:br>
            <a:endParaRPr lang="fr-FR" sz="1050" dirty="0">
              <a:solidFill>
                <a:srgbClr val="002060"/>
              </a:solidFill>
              <a:latin typeface="Times New Roman" pitchFamily="18" charset="0"/>
              <a:cs typeface="Times New Roman" pitchFamily="18" charset="0"/>
            </a:endParaRPr>
          </a:p>
        </p:txBody>
      </p:sp>
      <p:pic>
        <p:nvPicPr>
          <p:cNvPr id="5" name="Image 4" descr="Logo dernière version.jpg"/>
          <p:cNvPicPr>
            <a:picLocks noChangeAspect="1"/>
          </p:cNvPicPr>
          <p:nvPr/>
        </p:nvPicPr>
        <p:blipFill>
          <a:blip r:embed="rId2" cstate="email"/>
          <a:stretch>
            <a:fillRect/>
          </a:stretch>
        </p:blipFill>
        <p:spPr>
          <a:xfrm>
            <a:off x="592917" y="0"/>
            <a:ext cx="1500198" cy="1675533"/>
          </a:xfrm>
          <a:prstGeom prst="rect">
            <a:avLst/>
          </a:prstGeom>
          <a:ln>
            <a:noFill/>
          </a:ln>
          <a:effectLst>
            <a:softEdge rad="112500"/>
          </a:effectLst>
        </p:spPr>
      </p:pic>
      <p:pic>
        <p:nvPicPr>
          <p:cNvPr id="6" name="Picture 7"/>
          <p:cNvPicPr>
            <a:picLocks noChangeAspect="1" noChangeArrowheads="1"/>
          </p:cNvPicPr>
          <p:nvPr/>
        </p:nvPicPr>
        <p:blipFill>
          <a:blip r:embed="rId3" cstate="email">
            <a:lum bright="10000" contrast="20000"/>
          </a:blip>
          <a:srcRect/>
          <a:stretch>
            <a:fillRect/>
          </a:stretch>
        </p:blipFill>
        <p:spPr bwMode="auto">
          <a:xfrm>
            <a:off x="3556180" y="-12123"/>
            <a:ext cx="1784115" cy="2006804"/>
          </a:xfrm>
          <a:prstGeom prst="rect">
            <a:avLst/>
          </a:prstGeom>
          <a:noFill/>
          <a:ln w="9525" cap="flat">
            <a:noFill/>
            <a:round/>
            <a:headEnd/>
            <a:tailEnd/>
          </a:ln>
          <a:effectLst/>
        </p:spPr>
      </p:pic>
      <p:sp>
        <p:nvSpPr>
          <p:cNvPr id="7" name="ZoneTexte 6"/>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06</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Logo dernière version.jpg"/>
          <p:cNvPicPr>
            <a:picLocks noChangeAspect="1"/>
          </p:cNvPicPr>
          <p:nvPr/>
        </p:nvPicPr>
        <p:blipFill>
          <a:blip r:embed="rId2" cstate="email"/>
          <a:stretch>
            <a:fillRect/>
          </a:stretch>
        </p:blipFill>
        <p:spPr>
          <a:xfrm>
            <a:off x="2235991" y="208731"/>
            <a:ext cx="1278374" cy="1427783"/>
          </a:xfrm>
          <a:prstGeom prst="rect">
            <a:avLst/>
          </a:prstGeom>
          <a:ln>
            <a:noFill/>
          </a:ln>
          <a:effectLst>
            <a:softEdge rad="112500"/>
          </a:effectLst>
        </p:spPr>
      </p:pic>
      <p:pic>
        <p:nvPicPr>
          <p:cNvPr id="5" name="Picture 2" descr="F:\A Dossiers Diaporamas\N° 52 à 78 L'ARP  actions         2011-2019\L'ARP Voyages de 2011 2019 N°59 à 78\2013 Trèves                                N°59 à 60\Photos 2014 trèves\Photos Martine                                2015\DSC_0043.JPG"/>
          <p:cNvPicPr>
            <a:picLocks noChangeAspect="1" noChangeArrowheads="1"/>
          </p:cNvPicPr>
          <p:nvPr/>
        </p:nvPicPr>
        <p:blipFill>
          <a:blip r:embed="rId3" cstate="email"/>
          <a:srcRect/>
          <a:stretch>
            <a:fillRect/>
          </a:stretch>
        </p:blipFill>
        <p:spPr bwMode="auto">
          <a:xfrm>
            <a:off x="1235859" y="1923243"/>
            <a:ext cx="3600400" cy="4529337"/>
          </a:xfrm>
          <a:prstGeom prst="rect">
            <a:avLst/>
          </a:prstGeom>
          <a:ln>
            <a:noFill/>
          </a:ln>
          <a:effectLst>
            <a:softEdge rad="112500"/>
          </a:effectLst>
        </p:spPr>
      </p:pic>
      <p:sp>
        <p:nvSpPr>
          <p:cNvPr id="6" name="Rectangle 5"/>
          <p:cNvSpPr/>
          <p:nvPr/>
        </p:nvSpPr>
        <p:spPr>
          <a:xfrm>
            <a:off x="576386" y="6804967"/>
            <a:ext cx="4752851" cy="461665"/>
          </a:xfrm>
          <a:prstGeom prst="rect">
            <a:avLst/>
          </a:prstGeom>
        </p:spPr>
        <p:txBody>
          <a:bodyPr wrap="square">
            <a:spAutoFit/>
          </a:bodyPr>
          <a:lstStyle/>
          <a:p>
            <a:pPr algn="ctr"/>
            <a:r>
              <a:rPr lang="fr-FR" sz="1200" dirty="0" smtClean="0">
                <a:solidFill>
                  <a:srgbClr val="002060"/>
                </a:solidFill>
                <a:latin typeface="Times New Roman" pitchFamily="18" charset="0"/>
                <a:cs typeface="Times New Roman" pitchFamily="18" charset="0"/>
              </a:rPr>
              <a:t>Hommage à notre  ami Michel DAMPENON</a:t>
            </a:r>
            <a:br>
              <a:rPr lang="fr-FR" sz="1200" dirty="0" smtClean="0">
                <a:solidFill>
                  <a:srgbClr val="002060"/>
                </a:solidFill>
                <a:latin typeface="Times New Roman" pitchFamily="18" charset="0"/>
                <a:cs typeface="Times New Roman" pitchFamily="18" charset="0"/>
              </a:rPr>
            </a:br>
            <a:r>
              <a:rPr lang="fr-FR" sz="1200" dirty="0" smtClean="0">
                <a:solidFill>
                  <a:srgbClr val="002060"/>
                </a:solidFill>
                <a:latin typeface="Times New Roman" pitchFamily="18" charset="0"/>
                <a:cs typeface="Times New Roman" pitchFamily="18" charset="0"/>
              </a:rPr>
              <a:t>par Daniel HARD</a:t>
            </a:r>
            <a:endParaRPr lang="fr-FR" sz="1200" dirty="0">
              <a:solidFill>
                <a:srgbClr val="002060"/>
              </a:solidFill>
              <a:latin typeface="Times New Roman" pitchFamily="18" charset="0"/>
              <a:cs typeface="Times New Roman" pitchFamily="18" charset="0"/>
            </a:endParaRPr>
          </a:p>
        </p:txBody>
      </p:sp>
      <p:sp>
        <p:nvSpPr>
          <p:cNvPr id="7" name="ZoneTexte 6"/>
          <p:cNvSpPr txBox="1"/>
          <p:nvPr/>
        </p:nvSpPr>
        <p:spPr>
          <a:xfrm>
            <a:off x="0" y="3708623"/>
            <a:ext cx="576387" cy="276999"/>
          </a:xfrm>
          <a:prstGeom prst="rect">
            <a:avLst/>
          </a:prstGeom>
          <a:noFill/>
        </p:spPr>
        <p:txBody>
          <a:bodyPr wrap="square" rtlCol="0">
            <a:spAutoFit/>
          </a:bodyPr>
          <a:lstStyle/>
          <a:p>
            <a:pPr algn="ctr"/>
            <a:r>
              <a:rPr lang="fr-FR" sz="1200" dirty="0" smtClean="0">
                <a:latin typeface="Baskerville Old Face" pitchFamily="18" charset="0"/>
              </a:rPr>
              <a:t>07</a:t>
            </a:r>
            <a:endParaRPr lang="fr-FR" sz="1200" dirty="0">
              <a:latin typeface="Baskerville Old Fac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2917" y="3060551"/>
            <a:ext cx="4736321" cy="3647152"/>
          </a:xfrm>
          <a:prstGeom prst="rect">
            <a:avLst/>
          </a:prstGeom>
        </p:spPr>
        <p:txBody>
          <a:bodyPr wrap="square">
            <a:spAutoFit/>
          </a:bodyPr>
          <a:lstStyle/>
          <a:p>
            <a:pPr fontAlgn="base"/>
            <a:r>
              <a:rPr lang="fr-FR" sz="1050" dirty="0" smtClean="0">
                <a:solidFill>
                  <a:srgbClr val="002060"/>
                </a:solidFill>
                <a:latin typeface="Times New Roman" pitchFamily="18" charset="0"/>
                <a:cs typeface="Times New Roman" pitchFamily="18" charset="0"/>
              </a:rPr>
              <a:t>Nous venons d’apprendre le décès de Michel, survenu le 2 février 2025, à l’âge de 81 ans, ancien INSPECTEUR à BESANÇON (25).</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Au nom de l’ARP, nous présentons nos sincères condoléances à sa famille et à tous ses proches.</a:t>
            </a:r>
          </a:p>
          <a:p>
            <a:pPr fontAlgn="base"/>
            <a:r>
              <a:rPr lang="fr-FR" sz="1050" i="1" dirty="0" smtClean="0">
                <a:solidFill>
                  <a:srgbClr val="002060"/>
                </a:solidFill>
                <a:latin typeface="Times New Roman" pitchFamily="18" charset="0"/>
                <a:cs typeface="Times New Roman" pitchFamily="18" charset="0"/>
              </a:rPr>
              <a:t>« Daniel HARD, grand ami de Michel, nous a transmis une rétrospective concernant Michel :</a:t>
            </a:r>
            <a:endParaRPr lang="fr-FR" sz="1050" dirty="0" smtClean="0">
              <a:solidFill>
                <a:srgbClr val="002060"/>
              </a:solidFill>
              <a:latin typeface="Times New Roman" pitchFamily="18" charset="0"/>
              <a:cs typeface="Times New Roman" pitchFamily="18" charset="0"/>
            </a:endParaRPr>
          </a:p>
          <a:p>
            <a:pPr fontAlgn="base"/>
            <a:r>
              <a:rPr lang="fr-FR" sz="1050" i="1" dirty="0" smtClean="0">
                <a:solidFill>
                  <a:srgbClr val="002060"/>
                </a:solidFill>
                <a:latin typeface="Times New Roman" pitchFamily="18" charset="0"/>
                <a:cs typeface="Times New Roman" pitchFamily="18" charset="0"/>
              </a:rPr>
              <a:t>Michel a exercé son activité en qualité d’Inspecteur Commercial au Groupe PRÉVOIR à BESANÇON après un passage à VESOUL (70).</a:t>
            </a: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i="1" dirty="0" smtClean="0">
                <a:solidFill>
                  <a:srgbClr val="002060"/>
                </a:solidFill>
                <a:latin typeface="Times New Roman" pitchFamily="18" charset="0"/>
                <a:cs typeface="Times New Roman" pitchFamily="18" charset="0"/>
              </a:rPr>
              <a:t>Il a toujours été très impliqué au cours de sa trentaine d’années d’activité dans la vie de l’entreprise.   </a:t>
            </a: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i="1" dirty="0" smtClean="0">
                <a:solidFill>
                  <a:srgbClr val="002060"/>
                </a:solidFill>
                <a:latin typeface="Times New Roman" pitchFamily="18" charset="0"/>
                <a:cs typeface="Times New Roman" pitchFamily="18" charset="0"/>
              </a:rPr>
              <a:t>Pour preuve, il fut le délégué représentant de la section syndicale du S.I.A. (Syndicat des Inspecteurs d’Assurances) de la CFE /CGC (Confédération Française de l’Encadrement – Confédération Générale des Cadres). </a:t>
            </a: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i="1" dirty="0" smtClean="0">
                <a:solidFill>
                  <a:srgbClr val="002060"/>
                </a:solidFill>
                <a:latin typeface="Times New Roman" pitchFamily="18" charset="0"/>
                <a:cs typeface="Times New Roman" pitchFamily="18" charset="0"/>
              </a:rPr>
              <a:t>Cette mission lui tenait à cœur et, il était présent aux rencontres mensuelles avec la direction générale, accompagnant les délégués des inspecteurs élus, titulaire avec mon suppléant Gérard BECHET  : en tant que représentant  des inspecteurs, c’est ainsi que nous sommes devenus tous les trois très vite amis.</a:t>
            </a: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i="1" dirty="0" smtClean="0">
                <a:solidFill>
                  <a:srgbClr val="002060"/>
                </a:solidFill>
                <a:latin typeface="Times New Roman" pitchFamily="18" charset="0"/>
                <a:cs typeface="Times New Roman" pitchFamily="18" charset="0"/>
              </a:rPr>
              <a:t>Michel était membre de l’ARP et a été le gardien des statuts.</a:t>
            </a: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i="1" dirty="0" smtClean="0">
                <a:solidFill>
                  <a:srgbClr val="002060"/>
                </a:solidFill>
                <a:latin typeface="Times New Roman" pitchFamily="18" charset="0"/>
                <a:cs typeface="Times New Roman" pitchFamily="18" charset="0"/>
              </a:rPr>
              <a:t>Photo prise lors de sa dernière participation à l’assemblée générale à ROSNY-SOUS -BOIS le 20 mars 2018.</a:t>
            </a:r>
            <a:endParaRPr lang="fr-FR" sz="1050" dirty="0" smtClean="0">
              <a:solidFill>
                <a:srgbClr val="002060"/>
              </a:solidFill>
              <a:latin typeface="Times New Roman" pitchFamily="18" charset="0"/>
              <a:cs typeface="Times New Roman" pitchFamily="18" charset="0"/>
            </a:endParaRPr>
          </a:p>
          <a:p>
            <a:pPr fontAlgn="base"/>
            <a:r>
              <a:rPr lang="fr-FR" sz="1050" i="1" dirty="0" smtClean="0">
                <a:solidFill>
                  <a:srgbClr val="002060"/>
                </a:solidFill>
                <a:latin typeface="Times New Roman" pitchFamily="18" charset="0"/>
                <a:cs typeface="Times New Roman" pitchFamily="18" charset="0"/>
              </a:rPr>
              <a:t>Daniel HARD »</a:t>
            </a:r>
            <a:endParaRPr lang="fr-FR" sz="1050" dirty="0" smtClean="0">
              <a:solidFill>
                <a:srgbClr val="002060"/>
              </a:solidFill>
              <a:latin typeface="Times New Roman" pitchFamily="18" charset="0"/>
              <a:cs typeface="Times New Roman" pitchFamily="18" charset="0"/>
            </a:endParaRPr>
          </a:p>
          <a:p>
            <a:pPr fontAlgn="base"/>
            <a:r>
              <a:rPr lang="fr-FR" sz="1050" dirty="0" smtClean="0">
                <a:solidFill>
                  <a:srgbClr val="002060"/>
                </a:solidFill>
                <a:latin typeface="Times New Roman" pitchFamily="18" charset="0"/>
                <a:cs typeface="Times New Roman" pitchFamily="18" charset="0"/>
              </a:rPr>
              <a:t>Les membres du Conseil d’Administration.</a:t>
            </a:r>
          </a:p>
        </p:txBody>
      </p:sp>
      <p:pic>
        <p:nvPicPr>
          <p:cNvPr id="3" name="Picture 2" descr="C:\Users\Arnold\Pictures\Photos\Fiches pour Camille     L'ARP\Fichier 2023\P1120487.JPG"/>
          <p:cNvPicPr>
            <a:picLocks noChangeAspect="1" noChangeArrowheads="1"/>
          </p:cNvPicPr>
          <p:nvPr/>
        </p:nvPicPr>
        <p:blipFill>
          <a:blip r:embed="rId2" cstate="email"/>
          <a:srcRect/>
          <a:stretch>
            <a:fillRect/>
          </a:stretch>
        </p:blipFill>
        <p:spPr bwMode="auto">
          <a:xfrm>
            <a:off x="3164685" y="0"/>
            <a:ext cx="2164553" cy="2044300"/>
          </a:xfrm>
          <a:prstGeom prst="rect">
            <a:avLst/>
          </a:prstGeom>
          <a:ln>
            <a:noFill/>
          </a:ln>
          <a:effectLst>
            <a:softEdge rad="112500"/>
          </a:effectLst>
        </p:spPr>
      </p:pic>
      <p:sp>
        <p:nvSpPr>
          <p:cNvPr id="5" name="ZoneTexte 4"/>
          <p:cNvSpPr txBox="1"/>
          <p:nvPr/>
        </p:nvSpPr>
        <p:spPr>
          <a:xfrm>
            <a:off x="592917" y="2556495"/>
            <a:ext cx="2286016" cy="276999"/>
          </a:xfrm>
          <a:prstGeom prst="rect">
            <a:avLst/>
          </a:prstGeom>
          <a:noFill/>
        </p:spPr>
        <p:txBody>
          <a:bodyPr wrap="square" rtlCol="0">
            <a:spAutoFit/>
          </a:bodyPr>
          <a:lstStyle/>
          <a:p>
            <a:r>
              <a:rPr lang="fr-FR" sz="1200" dirty="0" smtClean="0">
                <a:solidFill>
                  <a:srgbClr val="002060"/>
                </a:solidFill>
                <a:latin typeface="Times New Roman" pitchFamily="18" charset="0"/>
                <a:cs typeface="Times New Roman" pitchFamily="18" charset="0"/>
              </a:rPr>
              <a:t>Chers amis, amies</a:t>
            </a:r>
            <a:endParaRPr lang="fr-FR" sz="1200" dirty="0">
              <a:solidFill>
                <a:srgbClr val="002060"/>
              </a:solidFill>
              <a:latin typeface="Times New Roman" pitchFamily="18" charset="0"/>
              <a:cs typeface="Times New Roman" pitchFamily="18" charset="0"/>
            </a:endParaRPr>
          </a:p>
        </p:txBody>
      </p:sp>
      <p:pic>
        <p:nvPicPr>
          <p:cNvPr id="6" name="Picture 2" descr="Archives des Avis de décès - L'ARP - Amicale des Rétraités ..."/>
          <p:cNvPicPr>
            <a:picLocks noChangeAspect="1" noChangeArrowheads="1"/>
          </p:cNvPicPr>
          <p:nvPr/>
        </p:nvPicPr>
        <p:blipFill>
          <a:blip r:embed="rId3" cstate="email"/>
          <a:srcRect/>
          <a:stretch>
            <a:fillRect/>
          </a:stretch>
        </p:blipFill>
        <p:spPr bwMode="auto">
          <a:xfrm>
            <a:off x="592917" y="-1"/>
            <a:ext cx="2501662" cy="2066119"/>
          </a:xfrm>
          <a:prstGeom prst="rect">
            <a:avLst/>
          </a:prstGeom>
          <a:ln>
            <a:noFill/>
          </a:ln>
          <a:effectLst>
            <a:softEdge rad="112500"/>
          </a:effectLst>
        </p:spPr>
      </p:pic>
      <p:sp>
        <p:nvSpPr>
          <p:cNvPr id="7" name="ZoneTexte 6"/>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08</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A Dossiers Diaporamas\N° 52 à 78 L'ARP  actions         2011-2019\L'ARP Voyages de 2011 2019 N°59 à 78\L'Arp Paris 2025\Photos\Photos\P1030009.JPG"/>
          <p:cNvPicPr>
            <a:picLocks noChangeAspect="1" noChangeArrowheads="1"/>
          </p:cNvPicPr>
          <p:nvPr/>
        </p:nvPicPr>
        <p:blipFill>
          <a:blip r:embed="rId2" cstate="email">
            <a:lum bright="10000" contrast="10000"/>
          </a:blip>
          <a:srcRect/>
          <a:stretch>
            <a:fillRect/>
          </a:stretch>
        </p:blipFill>
        <p:spPr bwMode="auto">
          <a:xfrm>
            <a:off x="576387" y="-29257"/>
            <a:ext cx="4752851" cy="3593896"/>
          </a:xfrm>
          <a:prstGeom prst="rect">
            <a:avLst/>
          </a:prstGeom>
          <a:ln>
            <a:noFill/>
          </a:ln>
          <a:effectLst>
            <a:softEdge rad="112500"/>
          </a:effectLst>
        </p:spPr>
      </p:pic>
      <p:pic>
        <p:nvPicPr>
          <p:cNvPr id="1027" name="Picture 3" descr="F:\A Dossiers Diaporamas\N° 52 à 78 L'ARP  actions         2011-2019\L'ARP Voyages de 2011 2019 N°59 à 78\L'Arp Paris 2025\Photos\Photos\P1030010.JPG"/>
          <p:cNvPicPr>
            <a:picLocks noChangeAspect="1" noChangeArrowheads="1"/>
          </p:cNvPicPr>
          <p:nvPr/>
        </p:nvPicPr>
        <p:blipFill>
          <a:blip r:embed="rId3" cstate="email">
            <a:lum bright="20000" contrast="20000"/>
          </a:blip>
          <a:srcRect/>
          <a:stretch>
            <a:fillRect/>
          </a:stretch>
        </p:blipFill>
        <p:spPr bwMode="auto">
          <a:xfrm>
            <a:off x="576386" y="3917100"/>
            <a:ext cx="4752851" cy="3644163"/>
          </a:xfrm>
          <a:prstGeom prst="rect">
            <a:avLst/>
          </a:prstGeom>
          <a:ln>
            <a:noFill/>
          </a:ln>
          <a:effectLst>
            <a:softEdge rad="112500"/>
          </a:effectLst>
        </p:spPr>
      </p:pic>
      <p:sp>
        <p:nvSpPr>
          <p:cNvPr id="6" name="ZoneTexte 5"/>
          <p:cNvSpPr txBox="1"/>
          <p:nvPr/>
        </p:nvSpPr>
        <p:spPr>
          <a:xfrm>
            <a:off x="576387" y="3564607"/>
            <a:ext cx="4752851" cy="253916"/>
          </a:xfrm>
          <a:prstGeom prst="rect">
            <a:avLst/>
          </a:prstGeom>
          <a:noFill/>
        </p:spPr>
        <p:txBody>
          <a:bodyPr wrap="square" rtlCol="0">
            <a:spAutoFit/>
          </a:bodyPr>
          <a:lstStyle/>
          <a:p>
            <a:pPr algn="ctr"/>
            <a:r>
              <a:rPr lang="fr-FR" sz="1050" dirty="0" smtClean="0">
                <a:solidFill>
                  <a:srgbClr val="002060"/>
                </a:solidFill>
                <a:latin typeface="Times New Roman" pitchFamily="18" charset="0"/>
                <a:cs typeface="Times New Roman" pitchFamily="18" charset="0"/>
              </a:rPr>
              <a:t>La minute de silence à nos amis disparus</a:t>
            </a:r>
            <a:endParaRPr lang="fr-FR" sz="1050" dirty="0">
              <a:solidFill>
                <a:srgbClr val="002060"/>
              </a:solidFill>
              <a:latin typeface="Times New Roman" pitchFamily="18" charset="0"/>
              <a:cs typeface="Times New Roman" pitchFamily="18" charset="0"/>
            </a:endParaRPr>
          </a:p>
        </p:txBody>
      </p:sp>
      <p:sp>
        <p:nvSpPr>
          <p:cNvPr id="7" name="ZoneTexte 6"/>
          <p:cNvSpPr txBox="1"/>
          <p:nvPr/>
        </p:nvSpPr>
        <p:spPr>
          <a:xfrm>
            <a:off x="0" y="3564607"/>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09</a:t>
            </a:r>
            <a:endParaRPr lang="fr-FR" sz="1200" dirty="0">
              <a:solidFill>
                <a:srgbClr val="002060"/>
              </a:solidFill>
              <a:latin typeface="Baskerville Old Fac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4354" y="2484487"/>
            <a:ext cx="4664883" cy="4293483"/>
          </a:xfrm>
          <a:prstGeom prst="rect">
            <a:avLst/>
          </a:prstGeom>
        </p:spPr>
        <p:txBody>
          <a:bodyPr wrap="square">
            <a:spAutoFit/>
          </a:bodyPr>
          <a:lstStyle/>
          <a:p>
            <a:r>
              <a:rPr lang="pt-BR" sz="1050" dirty="0" smtClean="0">
                <a:solidFill>
                  <a:srgbClr val="002060"/>
                </a:solidFill>
                <a:latin typeface="Times New Roman" pitchFamily="18" charset="0"/>
                <a:cs typeface="Times New Roman" pitchFamily="18" charset="0"/>
              </a:rPr>
              <a:t>Regardons maintenant comment se portent nos doyennes et doyens :</a:t>
            </a:r>
          </a:p>
          <a:p>
            <a:endParaRPr lang="pt-BR" sz="1050" dirty="0" smtClean="0">
              <a:solidFill>
                <a:srgbClr val="002060"/>
              </a:solidFill>
              <a:latin typeface="Times New Roman" pitchFamily="18" charset="0"/>
              <a:cs typeface="Times New Roman" pitchFamily="18" charset="0"/>
            </a:endParaRPr>
          </a:p>
          <a:p>
            <a:r>
              <a:rPr lang="pt-BR" sz="1050" b="1" dirty="0" smtClean="0">
                <a:solidFill>
                  <a:srgbClr val="002060"/>
                </a:solidFill>
                <a:latin typeface="Times New Roman" pitchFamily="18" charset="0"/>
                <a:cs typeface="Times New Roman" pitchFamily="18" charset="0"/>
              </a:rPr>
              <a:t>Les Doyennes </a:t>
            </a: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a:t>
            </a:r>
            <a:endParaRPr lang="pt-BR" sz="1050" dirty="0" smtClean="0">
              <a:solidFill>
                <a:srgbClr val="002060"/>
              </a:solidFill>
              <a:latin typeface="Times New Roman" pitchFamily="18" charset="0"/>
              <a:cs typeface="Times New Roman" pitchFamily="18" charset="0"/>
            </a:endParaRPr>
          </a:p>
          <a:p>
            <a:endParaRPr lang="pt-BR" sz="1050" dirty="0" smtClean="0">
              <a:solidFill>
                <a:srgbClr val="002060"/>
              </a:solidFill>
              <a:latin typeface="Times New Roman" pitchFamily="18" charset="0"/>
              <a:cs typeface="Times New Roman" pitchFamily="18" charset="0"/>
            </a:endParaRPr>
          </a:p>
          <a:p>
            <a:pPr>
              <a:tabLst>
                <a:tab pos="358775" algn="l"/>
              </a:tabLst>
            </a:pPr>
            <a:r>
              <a:rPr lang="pt-BR" sz="1050" dirty="0" smtClean="0">
                <a:solidFill>
                  <a:srgbClr val="002060"/>
                </a:solidFill>
                <a:latin typeface="Times New Roman" pitchFamily="18" charset="0"/>
                <a:cs typeface="Times New Roman" pitchFamily="18" charset="0"/>
              </a:rPr>
              <a:t> Mme</a:t>
            </a:r>
            <a:r>
              <a:rPr lang="pt-BR" sz="900"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SAULQUIN</a:t>
            </a:r>
            <a:r>
              <a:rPr lang="pt-BR" sz="900" dirty="0" smtClean="0">
                <a:solidFill>
                  <a:srgbClr val="002060"/>
                </a:solidFill>
                <a:latin typeface="Times New Roman" pitchFamily="18" charset="0"/>
                <a:cs typeface="Times New Roman" pitchFamily="18" charset="0"/>
              </a:rPr>
              <a:t> Marcelle née le 29-12-26 à l a 37 CHAPPELLE-ST- MARTIN </a:t>
            </a:r>
            <a:r>
              <a:rPr lang="pt-BR" sz="1050" dirty="0" smtClean="0">
                <a:solidFill>
                  <a:srgbClr val="002060"/>
                </a:solidFill>
                <a:latin typeface="Times New Roman" pitchFamily="18" charset="0"/>
                <a:cs typeface="Times New Roman" pitchFamily="18" charset="0"/>
              </a:rPr>
              <a:t>(99 ans</a:t>
            </a:r>
            <a:r>
              <a:rPr lang="pt-BR" sz="1050" b="1" dirty="0" smtClean="0">
                <a:solidFill>
                  <a:srgbClr val="002060"/>
                </a:solidFill>
                <a:latin typeface="Times New Roman" pitchFamily="18" charset="0"/>
                <a:cs typeface="Times New Roman" pitchFamily="18" charset="0"/>
              </a:rPr>
              <a:t>)</a:t>
            </a:r>
            <a:br>
              <a:rPr lang="pt-BR" sz="1050" b="1" dirty="0" smtClean="0">
                <a:solidFill>
                  <a:srgbClr val="002060"/>
                </a:solidFill>
                <a:latin typeface="Times New Roman" pitchFamily="18" charset="0"/>
                <a:cs typeface="Times New Roman" pitchFamily="18" charset="0"/>
              </a:rPr>
            </a:b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Mme HALOCHE</a:t>
            </a:r>
            <a:r>
              <a:rPr lang="pt-BR" sz="900" dirty="0" smtClean="0">
                <a:solidFill>
                  <a:srgbClr val="002060"/>
                </a:solidFill>
                <a:latin typeface="Times New Roman" pitchFamily="18" charset="0"/>
                <a:cs typeface="Times New Roman" pitchFamily="18" charset="0"/>
              </a:rPr>
              <a:t> Bernadette née le 11-10-27 à  22 TREGUEUX-EN-BRETAGNE </a:t>
            </a:r>
            <a:r>
              <a:rPr lang="pt-BR" sz="1050" dirty="0" smtClean="0">
                <a:solidFill>
                  <a:srgbClr val="002060"/>
                </a:solidFill>
                <a:latin typeface="Times New Roman" pitchFamily="18" charset="0"/>
                <a:cs typeface="Times New Roman" pitchFamily="18" charset="0"/>
              </a:rPr>
              <a:t>(98 ans) </a:t>
            </a:r>
            <a:br>
              <a:rPr lang="pt-BR" sz="1050" dirty="0" smtClean="0">
                <a:solidFill>
                  <a:srgbClr val="002060"/>
                </a:solidFill>
                <a:latin typeface="Times New Roman" pitchFamily="18" charset="0"/>
                <a:cs typeface="Times New Roman" pitchFamily="18" charset="0"/>
              </a:rPr>
            </a:br>
            <a:r>
              <a:rPr lang="pt-BR" sz="1050" dirty="0" smtClean="0">
                <a:solidFill>
                  <a:srgbClr val="002060"/>
                </a:solidFill>
                <a:latin typeface="Times New Roman" pitchFamily="18" charset="0"/>
                <a:cs typeface="Times New Roman" pitchFamily="18" charset="0"/>
              </a:rPr>
              <a:t> Mme DAIX Jeanne à 05 GAP (94 ans)   </a:t>
            </a:r>
          </a:p>
          <a:p>
            <a:r>
              <a:rPr lang="pt-BR" sz="1050" dirty="0" smtClean="0">
                <a:solidFill>
                  <a:srgbClr val="002060"/>
                </a:solidFill>
                <a:latin typeface="Times New Roman" pitchFamily="18" charset="0"/>
                <a:cs typeface="Times New Roman" pitchFamily="18" charset="0"/>
              </a:rPr>
              <a:t> Mme TELLIER Joëlle à 94 FRESNES (94 ans)</a:t>
            </a:r>
          </a:p>
          <a:p>
            <a:endParaRPr lang="pt-BR" sz="1050" b="1" dirty="0" smtClean="0">
              <a:solidFill>
                <a:srgbClr val="002060"/>
              </a:solidFill>
              <a:latin typeface="Times New Roman" pitchFamily="18" charset="0"/>
              <a:cs typeface="Times New Roman" pitchFamily="18" charset="0"/>
            </a:endParaRPr>
          </a:p>
          <a:p>
            <a:r>
              <a:rPr lang="pt-BR" sz="1050" b="1" dirty="0" smtClean="0">
                <a:solidFill>
                  <a:srgbClr val="002060"/>
                </a:solidFill>
                <a:latin typeface="Times New Roman" pitchFamily="18" charset="0"/>
                <a:cs typeface="Times New Roman" pitchFamily="18" charset="0"/>
              </a:rPr>
              <a:t>Les Doyens </a:t>
            </a:r>
            <a:r>
              <a:rPr lang="pt-BR" sz="1050" dirty="0" smtClean="0">
                <a:solidFill>
                  <a:srgbClr val="002060"/>
                </a:solidFill>
                <a:latin typeface="Times New Roman" pitchFamily="18" charset="0"/>
                <a:cs typeface="Times New Roman" pitchFamily="18" charset="0"/>
              </a:rPr>
              <a:t>: </a:t>
            </a:r>
          </a:p>
          <a:p>
            <a:r>
              <a:rPr lang="pt-BR" sz="1050" dirty="0" smtClean="0">
                <a:solidFill>
                  <a:srgbClr val="002060"/>
                </a:solidFill>
                <a:latin typeface="Times New Roman" pitchFamily="18" charset="0"/>
                <a:cs typeface="Times New Roman" pitchFamily="18" charset="0"/>
              </a:rPr>
              <a:t>       </a:t>
            </a:r>
          </a:p>
          <a:p>
            <a:r>
              <a:rPr lang="pt-BR" sz="1050" dirty="0" smtClean="0">
                <a:solidFill>
                  <a:srgbClr val="002060"/>
                </a:solidFill>
                <a:latin typeface="Times New Roman" pitchFamily="18" charset="0"/>
                <a:cs typeface="Times New Roman" pitchFamily="18" charset="0"/>
              </a:rPr>
              <a:t>Mr PARMENTELAT Roger né le 18-06-24 à  88 </a:t>
            </a:r>
            <a:r>
              <a:rPr lang="pt-BR" sz="900" dirty="0" smtClean="0">
                <a:solidFill>
                  <a:srgbClr val="002060"/>
                </a:solidFill>
                <a:latin typeface="Times New Roman" pitchFamily="18" charset="0"/>
                <a:cs typeface="Times New Roman" pitchFamily="18" charset="0"/>
              </a:rPr>
              <a:t>CHANTRAINE -EPINAL  </a:t>
            </a:r>
            <a:r>
              <a:rPr lang="pt-BR" sz="1050" dirty="0" smtClean="0">
                <a:solidFill>
                  <a:srgbClr val="002060"/>
                </a:solidFill>
                <a:latin typeface="Times New Roman" pitchFamily="18" charset="0"/>
                <a:cs typeface="Times New Roman" pitchFamily="18" charset="0"/>
              </a:rPr>
              <a:t>(101 ans)</a:t>
            </a:r>
            <a:br>
              <a:rPr lang="pt-BR" sz="1050" dirty="0" smtClean="0">
                <a:solidFill>
                  <a:srgbClr val="002060"/>
                </a:solidFill>
                <a:latin typeface="Times New Roman" pitchFamily="18" charset="0"/>
                <a:cs typeface="Times New Roman" pitchFamily="18" charset="0"/>
              </a:rPr>
            </a:br>
            <a:r>
              <a:rPr lang="pt-BR" sz="1050" dirty="0" smtClean="0">
                <a:solidFill>
                  <a:srgbClr val="002060"/>
                </a:solidFill>
                <a:latin typeface="Times New Roman" pitchFamily="18" charset="0"/>
                <a:cs typeface="Times New Roman" pitchFamily="18" charset="0"/>
              </a:rPr>
              <a:t>Mr DAIVERNY André né le 21-11-26 à 30 NIMES (99 ans)</a:t>
            </a:r>
            <a:br>
              <a:rPr lang="pt-BR" sz="1050" dirty="0" smtClean="0">
                <a:solidFill>
                  <a:srgbClr val="002060"/>
                </a:solidFill>
                <a:latin typeface="Times New Roman" pitchFamily="18" charset="0"/>
                <a:cs typeface="Times New Roman" pitchFamily="18" charset="0"/>
              </a:rPr>
            </a:br>
            <a:r>
              <a:rPr lang="pt-BR" sz="1050" dirty="0" smtClean="0">
                <a:solidFill>
                  <a:srgbClr val="002060"/>
                </a:solidFill>
                <a:latin typeface="Times New Roman" pitchFamily="18" charset="0"/>
                <a:cs typeface="Times New Roman" pitchFamily="18" charset="0"/>
              </a:rPr>
              <a:t>Mr VAILLANT Marcel</a:t>
            </a: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né le 21-01-27 à 42 ST-ETIENNE (98 ans) </a:t>
            </a:r>
            <a:br>
              <a:rPr lang="pt-BR" sz="1050" dirty="0" smtClean="0">
                <a:solidFill>
                  <a:srgbClr val="002060"/>
                </a:solidFill>
                <a:latin typeface="Times New Roman" pitchFamily="18" charset="0"/>
                <a:cs typeface="Times New Roman" pitchFamily="18" charset="0"/>
              </a:rPr>
            </a:br>
            <a:r>
              <a:rPr lang="pt-BR" sz="1050" dirty="0" smtClean="0">
                <a:solidFill>
                  <a:srgbClr val="002060"/>
                </a:solidFill>
                <a:latin typeface="Times New Roman" pitchFamily="18" charset="0"/>
                <a:cs typeface="Times New Roman" pitchFamily="18" charset="0"/>
              </a:rPr>
              <a:t>Mr RIVET Gérard à 94 ST GERMAIN-EN-LAY (94 ans)</a:t>
            </a:r>
          </a:p>
          <a:p>
            <a:endParaRPr lang="pt-BR" sz="1050" dirty="0" smtClean="0">
              <a:solidFill>
                <a:srgbClr val="002060"/>
              </a:solidFill>
              <a:latin typeface="Times New Roman" pitchFamily="18" charset="0"/>
              <a:cs typeface="Times New Roman" pitchFamily="18" charset="0"/>
            </a:endParaRP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Maintenant </a:t>
            </a:r>
            <a:r>
              <a:rPr lang="pt-BR" sz="1050" dirty="0" smtClean="0">
                <a:solidFill>
                  <a:srgbClr val="002060"/>
                </a:solidFill>
                <a:latin typeface="Times New Roman" pitchFamily="18" charset="0"/>
                <a:cs typeface="Times New Roman" pitchFamily="18" charset="0"/>
              </a:rPr>
              <a:t>quelques mots, pour résumer cette septième année  de  demandat : </a:t>
            </a:r>
            <a:endParaRPr lang="pt-BR" sz="1050" dirty="0" smtClean="0">
              <a:solidFill>
                <a:srgbClr val="002060"/>
              </a:solidFill>
              <a:latin typeface="Times New Roman" pitchFamily="18" charset="0"/>
              <a:cs typeface="Times New Roman" pitchFamily="18" charset="0"/>
            </a:endParaRPr>
          </a:p>
          <a:p>
            <a:endParaRPr lang="pt-BR" sz="1050" dirty="0" smtClean="0">
              <a:solidFill>
                <a:srgbClr val="002060"/>
              </a:solidFill>
              <a:latin typeface="Times New Roman" pitchFamily="18" charset="0"/>
              <a:cs typeface="Times New Roman" pitchFamily="18" charset="0"/>
            </a:endParaRPr>
          </a:p>
          <a:p>
            <a:pPr>
              <a:buFont typeface="Arial" pitchFamily="34" charset="0"/>
              <a:buChar char="•"/>
            </a:pPr>
            <a:r>
              <a:rPr lang="pt-BR" sz="1050" dirty="0" smtClean="0">
                <a:solidFill>
                  <a:srgbClr val="002060"/>
                </a:solidFill>
                <a:latin typeface="Times New Roman" pitchFamily="18" charset="0"/>
                <a:cs typeface="Times New Roman" pitchFamily="18" charset="0"/>
              </a:rPr>
              <a:t> 2021, soirée au cabaret» César Palace à PARIIS.</a:t>
            </a:r>
          </a:p>
          <a:p>
            <a:pPr>
              <a:buFont typeface="Arial" pitchFamily="34" charset="0"/>
              <a:buChar char="•"/>
            </a:pPr>
            <a:r>
              <a:rPr lang="pt-BR" sz="1050" dirty="0" smtClean="0">
                <a:solidFill>
                  <a:srgbClr val="002060"/>
                </a:solidFill>
                <a:latin typeface="Times New Roman" pitchFamily="18" charset="0"/>
                <a:cs typeface="Times New Roman" pitchFamily="18" charset="0"/>
              </a:rPr>
              <a:t> 2022 découverte de la Baie de Somme. </a:t>
            </a:r>
          </a:p>
          <a:p>
            <a:pPr>
              <a:buFont typeface="Arial" pitchFamily="34" charset="0"/>
              <a:buChar char="•"/>
            </a:pPr>
            <a:r>
              <a:rPr lang="pt-BR" sz="1050" dirty="0" smtClean="0">
                <a:solidFill>
                  <a:srgbClr val="002060"/>
                </a:solidFill>
                <a:latin typeface="Times New Roman" pitchFamily="18" charset="0"/>
                <a:cs typeface="Times New Roman" pitchFamily="18" charset="0"/>
              </a:rPr>
              <a:t> 2023</a:t>
            </a: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soirée spectacle à l’Âne qui rit à PARIS. </a:t>
            </a:r>
          </a:p>
          <a:p>
            <a:pPr>
              <a:buFont typeface="Arial" pitchFamily="34" charset="0"/>
              <a:buChar char="•"/>
            </a:pPr>
            <a:r>
              <a:rPr lang="pt-BR" sz="1050" dirty="0" smtClean="0">
                <a:solidFill>
                  <a:srgbClr val="002060"/>
                </a:solidFill>
                <a:latin typeface="Times New Roman" pitchFamily="18" charset="0"/>
                <a:cs typeface="Times New Roman" pitchFamily="18" charset="0"/>
              </a:rPr>
              <a:t> 2024</a:t>
            </a: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Visite de BESANÇON et sa région.  </a:t>
            </a:r>
          </a:p>
          <a:p>
            <a:r>
              <a:rPr lang="pt-BR" sz="1050" dirty="0" smtClean="0">
                <a:solidFill>
                  <a:srgbClr val="002060"/>
                </a:solidFill>
                <a:latin typeface="Times New Roman" pitchFamily="18" charset="0"/>
                <a:cs typeface="Times New Roman" pitchFamily="18" charset="0"/>
              </a:rPr>
              <a:t>  </a:t>
            </a:r>
          </a:p>
          <a:p>
            <a:r>
              <a:rPr lang="pt-BR" sz="1050" dirty="0" smtClean="0">
                <a:latin typeface="Times New Roman" pitchFamily="18" charset="0"/>
                <a:cs typeface="Times New Roman" pitchFamily="18" charset="0"/>
              </a:rPr>
              <a:t/>
            </a:r>
            <a:br>
              <a:rPr lang="pt-BR" sz="1050" dirty="0" smtClean="0">
                <a:latin typeface="Times New Roman" pitchFamily="18" charset="0"/>
                <a:cs typeface="Times New Roman" pitchFamily="18" charset="0"/>
              </a:rPr>
            </a:br>
            <a:endParaRPr lang="fr-FR" sz="1050" dirty="0">
              <a:latin typeface="Times New Roman" pitchFamily="18" charset="0"/>
              <a:cs typeface="Times New Roman" pitchFamily="18" charset="0"/>
            </a:endParaRPr>
          </a:p>
        </p:txBody>
      </p:sp>
      <p:pic>
        <p:nvPicPr>
          <p:cNvPr id="3" name="Image 2" descr="Logo dernière version.jpg"/>
          <p:cNvPicPr>
            <a:picLocks noChangeAspect="1"/>
          </p:cNvPicPr>
          <p:nvPr/>
        </p:nvPicPr>
        <p:blipFill>
          <a:blip r:embed="rId2" cstate="email"/>
          <a:stretch>
            <a:fillRect/>
          </a:stretch>
        </p:blipFill>
        <p:spPr>
          <a:xfrm>
            <a:off x="592917" y="0"/>
            <a:ext cx="1785950" cy="1994682"/>
          </a:xfrm>
          <a:prstGeom prst="rect">
            <a:avLst/>
          </a:prstGeom>
          <a:ln>
            <a:noFill/>
          </a:ln>
          <a:effectLst>
            <a:softEdge rad="112500"/>
          </a:effectLst>
        </p:spPr>
      </p:pic>
      <p:pic>
        <p:nvPicPr>
          <p:cNvPr id="4" name="Picture 7"/>
          <p:cNvPicPr>
            <a:picLocks noChangeAspect="1" noChangeArrowheads="1"/>
          </p:cNvPicPr>
          <p:nvPr/>
        </p:nvPicPr>
        <p:blipFill>
          <a:blip r:embed="rId3" cstate="email">
            <a:lum bright="10000" contrast="20000"/>
          </a:blip>
          <a:srcRect/>
          <a:stretch>
            <a:fillRect/>
          </a:stretch>
        </p:blipFill>
        <p:spPr bwMode="auto">
          <a:xfrm>
            <a:off x="3556180" y="-12123"/>
            <a:ext cx="1784115" cy="2006804"/>
          </a:xfrm>
          <a:prstGeom prst="rect">
            <a:avLst/>
          </a:prstGeom>
          <a:noFill/>
          <a:ln w="9525" cap="flat">
            <a:noFill/>
            <a:round/>
            <a:headEnd/>
            <a:tailEnd/>
          </a:ln>
          <a:effectLst/>
        </p:spPr>
      </p:pic>
      <p:sp>
        <p:nvSpPr>
          <p:cNvPr id="5" name="ZoneTexte 4"/>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10</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4355" y="2412478"/>
            <a:ext cx="4664883" cy="4455066"/>
          </a:xfrm>
          <a:prstGeom prst="rect">
            <a:avLst/>
          </a:prstGeom>
        </p:spPr>
        <p:txBody>
          <a:bodyPr wrap="square">
            <a:spAutoFit/>
          </a:bodyPr>
          <a:lstStyle/>
          <a:p>
            <a:r>
              <a:rPr lang="pt-BR" sz="1050" dirty="0" smtClean="0">
                <a:solidFill>
                  <a:srgbClr val="002060"/>
                </a:solidFill>
                <a:latin typeface="Times New Roman" pitchFamily="18" charset="0"/>
                <a:cs typeface="Times New Roman" pitchFamily="18" charset="0"/>
              </a:rPr>
              <a:t>Pendant l’année 2024, le Conseil d’Administratin a organisé ses réunions  régulières pour préparer, gérer, animer notre association et organiser    les contacts avec nos adhérents, ainsi que le rendez vous annuel de l’assemblée générale et préparer l’animation ou le séjour.</a:t>
            </a:r>
          </a:p>
          <a:p>
            <a:r>
              <a:rPr lang="pt-BR" sz="1050" dirty="0" smtClean="0">
                <a:solidFill>
                  <a:srgbClr val="002060"/>
                </a:solidFill>
                <a:latin typeface="Times New Roman" pitchFamily="18" charset="0"/>
                <a:cs typeface="Times New Roman" pitchFamily="18" charset="0"/>
              </a:rPr>
              <a:t>Nos quatre membres du Conseil d’Administration gérant ces contacts avec les adhérents, ont relancé ces derniers, ainsi que ceux ayant omis  de renouveler  l’adhésion 2024. Claire Gaucher, nouveau membre de notre conseil d’administration, a aidé particulièrement  Martine notre Vice Présidente dans l’immense travail quelle accomplit tout au long    de l’année.</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Nous profitons aussi d’applaudir chaleureusement Colette qui chaque   année depuis très longtemps met en place ces voyages ou l’animation,  ce qui représente un très gros travail Merci Colette. </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Colette chargée de l’organisation vous expliquera tout de suite le déroulement de notre journée.</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L’an  dernier je vous ai fait part de l’objectif qui était  d’approcher les salariés actifs à fin de leurs  proposer l’adhésion à notre association de l’ARP.</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Cet objectif avançait grâce à Camille DELANNOY notre nouveau trésorier. Cette année 2024  il a fait mieux, il a continué de contacter   des inspections mais là, il a organisé avec  Laurent MARQUET lors d’une réunion d’inspecteurs au siège pour apporter la bonne parole.  A quoi sert l’ARP et pour quoi  pas adhérer avant d’être en retraite.      Par son travail il a amené des adhérents nouveaux. L’un des objectifs      de notre mandat de se rapprocher des actifs et motiver le réseaux et  les salariés de notre entreprise est entrain de se réaliser.  </a:t>
            </a:r>
          </a:p>
        </p:txBody>
      </p:sp>
      <p:sp>
        <p:nvSpPr>
          <p:cNvPr id="7" name="ZoneTexte 6"/>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11</a:t>
            </a:r>
            <a:endParaRPr lang="fr-FR" sz="1200" dirty="0">
              <a:solidFill>
                <a:srgbClr val="002060"/>
              </a:solidFill>
              <a:latin typeface="Baskerville Old Face" pitchFamily="18" charset="0"/>
            </a:endParaRPr>
          </a:p>
        </p:txBody>
      </p:sp>
      <p:pic>
        <p:nvPicPr>
          <p:cNvPr id="6" name="Image 5" descr="Logo dernière version.jpg"/>
          <p:cNvPicPr>
            <a:picLocks noChangeAspect="1"/>
          </p:cNvPicPr>
          <p:nvPr/>
        </p:nvPicPr>
        <p:blipFill>
          <a:blip r:embed="rId2" cstate="email"/>
          <a:stretch>
            <a:fillRect/>
          </a:stretch>
        </p:blipFill>
        <p:spPr>
          <a:xfrm>
            <a:off x="592917" y="0"/>
            <a:ext cx="1721987" cy="1923243"/>
          </a:xfrm>
          <a:prstGeom prst="rect">
            <a:avLst/>
          </a:prstGeom>
          <a:ln>
            <a:noFill/>
          </a:ln>
          <a:effectLst>
            <a:softEdge rad="112500"/>
          </a:effectLst>
        </p:spPr>
      </p:pic>
      <p:pic>
        <p:nvPicPr>
          <p:cNvPr id="10" name="Picture 7"/>
          <p:cNvPicPr>
            <a:picLocks noChangeAspect="1" noChangeArrowheads="1"/>
          </p:cNvPicPr>
          <p:nvPr/>
        </p:nvPicPr>
        <p:blipFill>
          <a:blip r:embed="rId3" cstate="email">
            <a:lum bright="10000" contrast="20000"/>
          </a:blip>
          <a:srcRect/>
          <a:stretch>
            <a:fillRect/>
          </a:stretch>
        </p:blipFill>
        <p:spPr bwMode="auto">
          <a:xfrm>
            <a:off x="3556180" y="-12123"/>
            <a:ext cx="1784115" cy="2006804"/>
          </a:xfrm>
          <a:prstGeom prst="rect">
            <a:avLst/>
          </a:prstGeom>
          <a:noFill/>
          <a:ln w="9525" cap="flat">
            <a:noFill/>
            <a:round/>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64355" y="2137558"/>
            <a:ext cx="4593445" cy="4293483"/>
          </a:xfrm>
          <a:prstGeom prst="rect">
            <a:avLst/>
          </a:prstGeom>
        </p:spPr>
        <p:txBody>
          <a:bodyPr wrap="square">
            <a:spAutoFit/>
          </a:bodyPr>
          <a:lstStyle/>
          <a:p>
            <a:r>
              <a:rPr lang="pt-BR" sz="1050" dirty="0" smtClean="0">
                <a:solidFill>
                  <a:srgbClr val="002060"/>
                </a:solidFill>
                <a:latin typeface="Times New Roman" pitchFamily="18" charset="0"/>
                <a:cs typeface="Times New Roman" pitchFamily="18" charset="0"/>
              </a:rPr>
              <a:t>Merci CAMILLE,  nous pouvons l’applaudir aussi  chaleureusement. Excellent ambassadeur  de l’ARP, très bon trésorier, qui s’ajoute à notre excellente Vice Présidente et un Conseil d’Administration excellent.</a:t>
            </a:r>
          </a:p>
          <a:p>
            <a:r>
              <a:rPr lang="pt-BR" sz="1050" dirty="0" smtClean="0">
                <a:solidFill>
                  <a:srgbClr val="002060"/>
                </a:solidFill>
                <a:latin typeface="Times New Roman" pitchFamily="18" charset="0"/>
                <a:cs typeface="Times New Roman" pitchFamily="18" charset="0"/>
              </a:rPr>
              <a:t> L’association de l’ARP se régénère. J’ai comme chaque année contacté notre Présidente Directrice Générale Mme Lacoste, afin de lui présenter les Vœux 2025 de l’ARP et la solliciter pour notre subvention. </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Mme LACOSTE a  répondu immédiatement favorablement. Encore un très grand merci pour cette aide et reconnaissance de notre Direction générale et du Conseil d’administration. </a:t>
            </a:r>
            <a:endParaRPr lang="fr-FR" sz="1050" dirty="0" smtClean="0">
              <a:solidFill>
                <a:srgbClr val="002060"/>
              </a:solidFill>
              <a:latin typeface="Times New Roman" pitchFamily="18" charset="0"/>
              <a:cs typeface="Times New Roman" pitchFamily="18" charset="0"/>
            </a:endParaRP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Ensuite je voudrai remercier très chaleureusement l’ensemble du   Conseil d’Administration de l’ARP, qui chacun dans son rôle travaille activement, avec un grand coup de chapeau à Colette comme évoqué  précédemment  et un énorme Bravo toutes nos félicitations à  Martine POIRIER  notre Vice Présidente et un très grand remerciement,   </a:t>
            </a:r>
          </a:p>
          <a:p>
            <a:r>
              <a:rPr lang="pt-BR" sz="1050" dirty="0" smtClean="0">
                <a:solidFill>
                  <a:srgbClr val="002060"/>
                </a:solidFill>
                <a:latin typeface="Times New Roman" pitchFamily="18" charset="0"/>
                <a:cs typeface="Times New Roman" pitchFamily="18" charset="0"/>
              </a:rPr>
              <a:t>sans oublier le trésorier l’ambassadeur de l’ARP sans eux notre  association  ne pourrait fonctionner.</a:t>
            </a:r>
          </a:p>
          <a:p>
            <a:r>
              <a:rPr lang="pt-BR" sz="1050" dirty="0" smtClean="0">
                <a:solidFill>
                  <a:srgbClr val="002060"/>
                </a:solidFill>
                <a:latin typeface="Times New Roman" pitchFamily="18" charset="0"/>
                <a:cs typeface="Times New Roman" pitchFamily="18" charset="0"/>
              </a:rPr>
              <a:t>Je vous demande un tonnerre d ’applaudissements pour ces trois Piliers, je vous dis Merci.  </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Revenons sur le sujet évoqué précédemment  dans le discours plusieurs Responsables de Région nous ont donné leur accord d’intervention dans leur  réunion d’Inspection ou de Région. Nous espérons la mise en place en 2025 d’une nouvelle approche au près des salariés afin de retrouver de nouveaux adhérents actifs et garder la pérennité de notre association. </a:t>
            </a:r>
            <a:endParaRPr lang="fr-FR" sz="1050" dirty="0">
              <a:solidFill>
                <a:srgbClr val="002060"/>
              </a:solidFill>
              <a:latin typeface="Times New Roman" pitchFamily="18" charset="0"/>
              <a:cs typeface="Times New Roman" pitchFamily="18" charset="0"/>
            </a:endParaRPr>
          </a:p>
        </p:txBody>
      </p:sp>
      <p:pic>
        <p:nvPicPr>
          <p:cNvPr id="9" name="Image 8" descr="Logo dernière version.jpg"/>
          <p:cNvPicPr>
            <a:picLocks noChangeAspect="1"/>
          </p:cNvPicPr>
          <p:nvPr/>
        </p:nvPicPr>
        <p:blipFill>
          <a:blip r:embed="rId3" cstate="email"/>
          <a:stretch>
            <a:fillRect/>
          </a:stretch>
        </p:blipFill>
        <p:spPr>
          <a:xfrm>
            <a:off x="592917" y="0"/>
            <a:ext cx="1721987" cy="1923243"/>
          </a:xfrm>
          <a:prstGeom prst="rect">
            <a:avLst/>
          </a:prstGeom>
          <a:ln>
            <a:noFill/>
          </a:ln>
          <a:effectLst>
            <a:softEdge rad="112500"/>
          </a:effectLst>
        </p:spPr>
      </p:pic>
      <p:sp>
        <p:nvSpPr>
          <p:cNvPr id="10" name="ZoneTexte 9"/>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12</a:t>
            </a:r>
            <a:endParaRPr lang="fr-FR" sz="1200" dirty="0">
              <a:solidFill>
                <a:srgbClr val="002060"/>
              </a:solidFill>
              <a:latin typeface="Baskerville Old Face" pitchFamily="18" charset="0"/>
            </a:endParaRPr>
          </a:p>
        </p:txBody>
      </p:sp>
      <p:pic>
        <p:nvPicPr>
          <p:cNvPr id="6" name="Picture 7"/>
          <p:cNvPicPr>
            <a:picLocks noChangeAspect="1" noChangeArrowheads="1"/>
          </p:cNvPicPr>
          <p:nvPr/>
        </p:nvPicPr>
        <p:blipFill>
          <a:blip r:embed="rId4" cstate="email">
            <a:lum bright="10000" contrast="20000"/>
          </a:blip>
          <a:srcRect/>
          <a:stretch>
            <a:fillRect/>
          </a:stretch>
        </p:blipFill>
        <p:spPr bwMode="auto">
          <a:xfrm>
            <a:off x="3556180" y="-12123"/>
            <a:ext cx="1784115" cy="2006804"/>
          </a:xfrm>
          <a:prstGeom prst="rect">
            <a:avLst/>
          </a:prstGeom>
          <a:noFill/>
          <a:ln w="9525" cap="flat">
            <a:noFill/>
            <a:round/>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35793" y="3204567"/>
            <a:ext cx="4593445" cy="2031325"/>
          </a:xfrm>
          <a:prstGeom prst="rect">
            <a:avLst/>
          </a:prstGeom>
        </p:spPr>
        <p:txBody>
          <a:bodyPr wrap="square">
            <a:spAutoFit/>
          </a:bodyPr>
          <a:lstStyle/>
          <a:p>
            <a:r>
              <a:rPr lang="pt-BR" sz="1050" dirty="0" smtClean="0">
                <a:solidFill>
                  <a:srgbClr val="002060"/>
                </a:solidFill>
                <a:latin typeface="Times New Roman" pitchFamily="18" charset="0"/>
                <a:cs typeface="Times New Roman" pitchFamily="18" charset="0"/>
              </a:rPr>
              <a:t>Tout le conseil d’administration se sent  concerné par ce projet et en tant que Président, c’est l’une des missions que je souhaiterais atteindre. Créer du Lien entre l’ARP et les actifs Prévoir, l’intervention dans une réunion nationale d’inspecteurs. </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Profitant de la présence du Directeur Général pour poser quelques questions sur les chiffres 2024 et la stratégie du Groupe Prévoir,     Daniel HARD interviendra sur ce sujet .</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Je vous souhaite à toutes et à tous  une excellente Assemblée Générale.</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 </a:t>
            </a:r>
          </a:p>
        </p:txBody>
      </p:sp>
      <p:pic>
        <p:nvPicPr>
          <p:cNvPr id="8" name="Picture 7"/>
          <p:cNvPicPr>
            <a:picLocks noChangeAspect="1" noChangeArrowheads="1"/>
          </p:cNvPicPr>
          <p:nvPr/>
        </p:nvPicPr>
        <p:blipFill>
          <a:blip r:embed="rId3" cstate="email">
            <a:lum bright="10000" contrast="20000"/>
          </a:blip>
          <a:srcRect/>
          <a:stretch>
            <a:fillRect/>
          </a:stretch>
        </p:blipFill>
        <p:spPr bwMode="auto">
          <a:xfrm>
            <a:off x="3429156" y="-12123"/>
            <a:ext cx="1911140" cy="2149684"/>
          </a:xfrm>
          <a:prstGeom prst="rect">
            <a:avLst/>
          </a:prstGeom>
          <a:noFill/>
          <a:ln w="9525" cap="flat">
            <a:noFill/>
            <a:round/>
            <a:headEnd/>
            <a:tailEnd/>
          </a:ln>
          <a:effectLst/>
        </p:spPr>
      </p:pic>
      <p:pic>
        <p:nvPicPr>
          <p:cNvPr id="9" name="Image 8" descr="Logo dernière version.jpg"/>
          <p:cNvPicPr>
            <a:picLocks noChangeAspect="1"/>
          </p:cNvPicPr>
          <p:nvPr/>
        </p:nvPicPr>
        <p:blipFill>
          <a:blip r:embed="rId4" cstate="email"/>
          <a:stretch>
            <a:fillRect/>
          </a:stretch>
        </p:blipFill>
        <p:spPr>
          <a:xfrm>
            <a:off x="592917" y="0"/>
            <a:ext cx="1721987" cy="1923243"/>
          </a:xfrm>
          <a:prstGeom prst="rect">
            <a:avLst/>
          </a:prstGeom>
          <a:ln>
            <a:noFill/>
          </a:ln>
          <a:effectLst>
            <a:softEdge rad="112500"/>
          </a:effectLst>
        </p:spPr>
      </p:pic>
      <p:sp>
        <p:nvSpPr>
          <p:cNvPr id="10" name="ZoneTexte 9"/>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13</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64355" y="2484487"/>
            <a:ext cx="4572032" cy="5101397"/>
          </a:xfrm>
          <a:prstGeom prst="rect">
            <a:avLst/>
          </a:prstGeom>
        </p:spPr>
        <p:txBody>
          <a:bodyPr wrap="square">
            <a:spAutoFit/>
          </a:bodyPr>
          <a:lstStyle/>
          <a:p>
            <a:r>
              <a:rPr lang="pt-BR" sz="1050" dirty="0" smtClean="0">
                <a:solidFill>
                  <a:srgbClr val="002060"/>
                </a:solidFill>
                <a:latin typeface="Times New Roman" pitchFamily="18" charset="0"/>
                <a:cs typeface="Times New Roman" pitchFamily="18" charset="0"/>
              </a:rPr>
              <a:t>Bonjour à toutes et à tous,</a:t>
            </a:r>
          </a:p>
          <a:p>
            <a:endParaRPr lang="pt-BR" sz="1050" dirty="0" smtClean="0">
              <a:solidFill>
                <a:srgbClr val="002060"/>
              </a:solidFill>
              <a:latin typeface="Times New Roman" pitchFamily="18" charset="0"/>
              <a:cs typeface="Times New Roman" pitchFamily="18" charset="0"/>
            </a:endParaRPr>
          </a:p>
          <a:p>
            <a:r>
              <a:rPr lang="pt-BR" sz="1050" dirty="0" smtClean="0">
                <a:solidFill>
                  <a:srgbClr val="002060"/>
                </a:solidFill>
                <a:latin typeface="Times New Roman" pitchFamily="18" charset="0"/>
                <a:cs typeface="Times New Roman" pitchFamily="18" charset="0"/>
              </a:rPr>
              <a:t>POINT SUR LE FLYER </a:t>
            </a:r>
            <a:r>
              <a:rPr lang="pt-BR" sz="1050" b="1" dirty="0" smtClean="0">
                <a:solidFill>
                  <a:srgbClr val="002060"/>
                </a:solidFill>
                <a:latin typeface="Times New Roman" pitchFamily="18" charset="0"/>
                <a:cs typeface="Times New Roman" pitchFamily="18" charset="0"/>
              </a:rPr>
              <a:t>. </a:t>
            </a:r>
            <a:r>
              <a:rPr lang="pt-BR" sz="1050" dirty="0" smtClean="0">
                <a:solidFill>
                  <a:srgbClr val="002060"/>
                </a:solidFill>
                <a:latin typeface="Times New Roman" pitchFamily="18" charset="0"/>
                <a:cs typeface="Times New Roman" pitchFamily="18" charset="0"/>
              </a:rPr>
              <a:t>Vous avez sur les tables, un flyer. Ce flyer a été créé en 2024, il est joint systématiquement à tous les courriers des salariés PREVOIR, partant en retraite.</a:t>
            </a:r>
          </a:p>
          <a:p>
            <a:r>
              <a:rPr lang="pt-BR" sz="1050" dirty="0" smtClean="0">
                <a:solidFill>
                  <a:srgbClr val="002060"/>
                </a:solidFill>
                <a:latin typeface="Times New Roman" pitchFamily="18" charset="0"/>
                <a:cs typeface="Times New Roman" pitchFamily="18" charset="0"/>
              </a:rPr>
              <a:t>Depuis cette date une ancienne salariée a adhérée à l’ARP, nous la remercions et espérons que pour 2025; d’autres retraités prendront le même chemin. </a:t>
            </a:r>
          </a:p>
          <a:p>
            <a:r>
              <a:rPr lang="pt-BR" sz="1050" dirty="0" smtClean="0">
                <a:solidFill>
                  <a:srgbClr val="002060"/>
                </a:solidFill>
                <a:latin typeface="Times New Roman" pitchFamily="18" charset="0"/>
                <a:cs typeface="Times New Roman" pitchFamily="18" charset="0"/>
              </a:rPr>
              <a:t>POINT SUR LE SITE. Concernant le site, nous avons constaté depuis    quelques temps, qu’il est en sommeil . Pour cela, nous envisageons de </a:t>
            </a:r>
          </a:p>
          <a:p>
            <a:r>
              <a:rPr lang="pt-BR" sz="1050" dirty="0" smtClean="0">
                <a:solidFill>
                  <a:srgbClr val="002060"/>
                </a:solidFill>
                <a:latin typeface="Times New Roman" pitchFamily="18" charset="0"/>
                <a:cs typeface="Times New Roman" pitchFamily="18" charset="0"/>
              </a:rPr>
              <a:t>proposer pour 2025 un concours photos sur les vacances d’été, deux photos maximum par participant. En quelques lignes, les photos seraient  réceptionnées via la messagerie de l’ARP.</a:t>
            </a:r>
          </a:p>
          <a:p>
            <a:r>
              <a:rPr lang="pt-BR" sz="1050" dirty="0" smtClean="0">
                <a:solidFill>
                  <a:srgbClr val="002060"/>
                </a:solidFill>
                <a:latin typeface="Times New Roman" pitchFamily="18" charset="0"/>
                <a:cs typeface="Times New Roman" pitchFamily="18" charset="0"/>
              </a:rPr>
              <a:t>Un premier tri serait fait par les membres du conseil d’administration, qui gardera une dizaine ou vingtaine de photos parmi les meilleures,  ensuite ces dernières seraient publiées sur le site, afin que ce soit les retraités qui définissent trois gagnants, pour le podium. Si cette idée, fonctionne bien, nous établirons par la suite un concours à thème, exemple:  pâques, noël, halloween ...   Seriez- vous intéressé par cette idée de concours ? Nous vous ferons parvenir en mai, la procédure complète de ce concours.</a:t>
            </a:r>
          </a:p>
          <a:p>
            <a:r>
              <a:rPr lang="pt-BR" sz="1050" dirty="0" smtClean="0">
                <a:solidFill>
                  <a:srgbClr val="002060"/>
                </a:solidFill>
                <a:latin typeface="Times New Roman" pitchFamily="18" charset="0"/>
                <a:cs typeface="Times New Roman" pitchFamily="18" charset="0"/>
              </a:rPr>
              <a:t>TOMBOLA . Avant de passer la parole à  Colette, afin qu’elle vous donne les directives de notre soirée, je tiens à vous rappeler que la tombola que nous avons mis en place depuis plusieurs années, continue à bien fonctionner et je vous en remercie tous, sachez que nous avons encore des billets à vendre, pour tous ceux ou celles qui en désirent.</a:t>
            </a:r>
          </a:p>
          <a:p>
            <a:r>
              <a:rPr lang="pt-BR" sz="1050" dirty="0" smtClean="0">
                <a:solidFill>
                  <a:srgbClr val="002060"/>
                </a:solidFill>
                <a:latin typeface="Times New Roman" pitchFamily="18" charset="0"/>
                <a:cs typeface="Times New Roman" pitchFamily="18" charset="0"/>
              </a:rPr>
              <a:t>POUR TERMINER, </a:t>
            </a:r>
            <a:r>
              <a:rPr lang="pt-BR" sz="1050" b="1" dirty="0" smtClean="0">
                <a:solidFill>
                  <a:srgbClr val="002060"/>
                </a:solidFill>
                <a:latin typeface="Times New Roman" pitchFamily="18" charset="0"/>
                <a:cs typeface="Times New Roman" pitchFamily="18" charset="0"/>
              </a:rPr>
              <a:t>UN  GRAND MERCI</a:t>
            </a:r>
            <a:r>
              <a:rPr lang="pt-BR" sz="1050" dirty="0" smtClean="0">
                <a:solidFill>
                  <a:srgbClr val="002060"/>
                </a:solidFill>
                <a:latin typeface="Times New Roman" pitchFamily="18" charset="0"/>
                <a:cs typeface="Times New Roman" pitchFamily="18" charset="0"/>
              </a:rPr>
              <a:t>                                                            à l’ensemble des membres du Conseil d’Administration, pour leur participation active toute au long de l’année.</a:t>
            </a:r>
          </a:p>
          <a:p>
            <a:r>
              <a:rPr lang="pt-BR" sz="1050" dirty="0" smtClean="0">
                <a:solidFill>
                  <a:srgbClr val="002060"/>
                </a:solidFill>
                <a:latin typeface="Times New Roman" pitchFamily="18" charset="0"/>
                <a:cs typeface="Times New Roman" pitchFamily="18" charset="0"/>
              </a:rPr>
              <a:t>Bonne Assemblée Générale Martine POIRIER  </a:t>
            </a:r>
          </a:p>
          <a:p>
            <a:r>
              <a:rPr lang="pt-BR" sz="1050" dirty="0" smtClean="0">
                <a:solidFill>
                  <a:srgbClr val="002060"/>
                </a:solidFill>
                <a:latin typeface="Times New Roman" pitchFamily="18" charset="0"/>
                <a:cs typeface="Times New Roman" pitchFamily="18" charset="0"/>
              </a:rPr>
              <a:t>                                                                                                     20 mars 2025</a:t>
            </a:r>
            <a:endParaRPr lang="fr-FR" sz="1050" dirty="0" smtClean="0">
              <a:solidFill>
                <a:srgbClr val="002060"/>
              </a:solidFill>
              <a:latin typeface="Times New Roman" pitchFamily="18" charset="0"/>
              <a:cs typeface="Times New Roman" pitchFamily="18" charset="0"/>
            </a:endParaRPr>
          </a:p>
          <a:p>
            <a:endParaRPr lang="pt-BR" sz="1050" dirty="0" smtClean="0">
              <a:solidFill>
                <a:srgbClr val="002060"/>
              </a:solidFill>
              <a:latin typeface="Times New Roman" pitchFamily="18" charset="0"/>
              <a:cs typeface="Times New Roman" pitchFamily="18" charset="0"/>
            </a:endParaRPr>
          </a:p>
          <a:p>
            <a:r>
              <a:rPr lang="pt-BR" sz="1050" b="1" dirty="0" smtClean="0">
                <a:solidFill>
                  <a:srgbClr val="002060"/>
                </a:solidFill>
                <a:latin typeface="Times New Roman" pitchFamily="18" charset="0"/>
                <a:cs typeface="Times New Roman" pitchFamily="18" charset="0"/>
              </a:rPr>
              <a:t>                                                                                         </a:t>
            </a:r>
            <a:endParaRPr lang="fr-FR" sz="1050" dirty="0">
              <a:solidFill>
                <a:srgbClr val="002060"/>
              </a:solidFill>
              <a:latin typeface="Times New Roman" pitchFamily="18" charset="0"/>
              <a:cs typeface="Times New Roman" pitchFamily="18" charset="0"/>
            </a:endParaRPr>
          </a:p>
        </p:txBody>
      </p:sp>
      <p:pic>
        <p:nvPicPr>
          <p:cNvPr id="6" name="Picture 2" descr="Appareil photo ancien : Une collection pour la déco ..."/>
          <p:cNvPicPr>
            <a:picLocks noChangeAspect="1" noChangeArrowheads="1"/>
          </p:cNvPicPr>
          <p:nvPr/>
        </p:nvPicPr>
        <p:blipFill>
          <a:blip r:embed="rId2" cstate="email">
            <a:clrChange>
              <a:clrFrom>
                <a:srgbClr val="FBFBFB"/>
              </a:clrFrom>
              <a:clrTo>
                <a:srgbClr val="FBFBFB">
                  <a:alpha val="0"/>
                </a:srgbClr>
              </a:clrTo>
            </a:clrChange>
          </a:blip>
          <a:srcRect/>
          <a:stretch>
            <a:fillRect/>
          </a:stretch>
        </p:blipFill>
        <p:spPr bwMode="auto">
          <a:xfrm>
            <a:off x="576387" y="0"/>
            <a:ext cx="1980429" cy="1980431"/>
          </a:xfrm>
          <a:prstGeom prst="rect">
            <a:avLst/>
          </a:prstGeom>
          <a:noFill/>
        </p:spPr>
      </p:pic>
      <p:pic>
        <p:nvPicPr>
          <p:cNvPr id="4" name="Picture 5"/>
          <p:cNvPicPr>
            <a:picLocks noChangeAspect="1" noChangeArrowheads="1"/>
          </p:cNvPicPr>
          <p:nvPr/>
        </p:nvPicPr>
        <p:blipFill>
          <a:blip r:embed="rId3" cstate="email">
            <a:lum bright="10000" contrast="20000"/>
          </a:blip>
          <a:srcRect/>
          <a:stretch>
            <a:fillRect/>
          </a:stretch>
        </p:blipFill>
        <p:spPr bwMode="auto">
          <a:xfrm>
            <a:off x="3556556" y="-12122"/>
            <a:ext cx="1783743" cy="2064561"/>
          </a:xfrm>
          <a:prstGeom prst="rect">
            <a:avLst/>
          </a:prstGeom>
          <a:noFill/>
          <a:ln w="9525" cap="flat">
            <a:noFill/>
            <a:round/>
            <a:headEnd/>
            <a:tailEnd/>
          </a:ln>
          <a:effectLst/>
        </p:spPr>
      </p:pic>
      <p:sp>
        <p:nvSpPr>
          <p:cNvPr id="8" name="ZoneTexte 7"/>
          <p:cNvSpPr txBox="1"/>
          <p:nvPr/>
        </p:nvSpPr>
        <p:spPr>
          <a:xfrm>
            <a:off x="0" y="3780631"/>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14</a:t>
            </a:r>
            <a:endParaRPr lang="fr-FR" sz="1200" dirty="0">
              <a:solidFill>
                <a:srgbClr val="002060"/>
              </a:solidFill>
              <a:latin typeface="Baskerville Old Face" pitchFamily="18" charset="0"/>
            </a:endParaRPr>
          </a:p>
        </p:txBody>
      </p:sp>
      <p:sp>
        <p:nvSpPr>
          <p:cNvPr id="9" name="Rectangle 8"/>
          <p:cNvSpPr/>
          <p:nvPr/>
        </p:nvSpPr>
        <p:spPr>
          <a:xfrm>
            <a:off x="735793" y="1494615"/>
            <a:ext cx="285752"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descr="P1020080.JPG"/>
          <p:cNvPicPr>
            <a:picLocks noChangeAspect="1"/>
          </p:cNvPicPr>
          <p:nvPr/>
        </p:nvPicPr>
        <p:blipFill>
          <a:blip r:embed="rId4" cstate="email"/>
          <a:srcRect/>
          <a:stretch>
            <a:fillRect/>
          </a:stretch>
        </p:blipFill>
        <p:spPr>
          <a:xfrm>
            <a:off x="648395" y="1548383"/>
            <a:ext cx="360040" cy="288032"/>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A Dossiers Diaporamas\N° 52 à 78 L'ARP  actions          2011-2019\L'ARP Voyages de 2011 2019 N°59 à 78\2017 Villers-sur-mer                 N°68\Villers sur mer 2017\P1450649.JPG"/>
          <p:cNvPicPr>
            <a:picLocks noChangeAspect="1" noChangeArrowheads="1"/>
          </p:cNvPicPr>
          <p:nvPr/>
        </p:nvPicPr>
        <p:blipFill>
          <a:blip r:embed="rId2" cstate="email">
            <a:lum bright="10000" contrast="10000"/>
          </a:blip>
          <a:srcRect/>
          <a:stretch>
            <a:fillRect/>
          </a:stretch>
        </p:blipFill>
        <p:spPr bwMode="auto">
          <a:xfrm>
            <a:off x="3384699" y="0"/>
            <a:ext cx="1944538" cy="2016143"/>
          </a:xfrm>
          <a:prstGeom prst="rect">
            <a:avLst/>
          </a:prstGeom>
          <a:ln>
            <a:noFill/>
          </a:ln>
          <a:effectLst>
            <a:softEdge rad="112500"/>
          </a:effectLst>
        </p:spPr>
      </p:pic>
      <p:pic>
        <p:nvPicPr>
          <p:cNvPr id="5" name="Image 4" descr="Logo dernière version.jpg"/>
          <p:cNvPicPr>
            <a:picLocks noChangeAspect="1"/>
          </p:cNvPicPr>
          <p:nvPr/>
        </p:nvPicPr>
        <p:blipFill>
          <a:blip r:embed="rId3" cstate="email"/>
          <a:stretch>
            <a:fillRect/>
          </a:stretch>
        </p:blipFill>
        <p:spPr>
          <a:xfrm>
            <a:off x="592917" y="0"/>
            <a:ext cx="1783670" cy="1992136"/>
          </a:xfrm>
          <a:prstGeom prst="rect">
            <a:avLst/>
          </a:prstGeom>
          <a:ln>
            <a:noFill/>
          </a:ln>
          <a:effectLst>
            <a:softEdge rad="112500"/>
          </a:effectLst>
        </p:spPr>
      </p:pic>
      <p:sp>
        <p:nvSpPr>
          <p:cNvPr id="6" name="Rectangle 5"/>
          <p:cNvSpPr/>
          <p:nvPr/>
        </p:nvSpPr>
        <p:spPr>
          <a:xfrm>
            <a:off x="576388" y="2268463"/>
            <a:ext cx="2376264" cy="577081"/>
          </a:xfrm>
          <a:prstGeom prst="rect">
            <a:avLst/>
          </a:prstGeom>
        </p:spPr>
        <p:txBody>
          <a:bodyPr wrap="square">
            <a:spAutoFit/>
          </a:bodyPr>
          <a:lstStyle/>
          <a:p>
            <a:pPr algn="ctr"/>
            <a:r>
              <a:rPr lang="fr-FR" sz="1050" dirty="0" smtClean="0">
                <a:solidFill>
                  <a:srgbClr val="002060"/>
                </a:solidFill>
                <a:latin typeface="Times New Roman" pitchFamily="18" charset="0"/>
                <a:cs typeface="Times New Roman" pitchFamily="18" charset="0"/>
              </a:rPr>
              <a:t>« </a:t>
            </a:r>
            <a:r>
              <a:rPr lang="fr-FR" sz="1050" b="1" dirty="0" smtClean="0">
                <a:solidFill>
                  <a:srgbClr val="002060"/>
                </a:solidFill>
                <a:latin typeface="Times New Roman" pitchFamily="18" charset="0"/>
                <a:cs typeface="Times New Roman" pitchFamily="18" charset="0"/>
              </a:rPr>
              <a:t> </a:t>
            </a:r>
            <a:r>
              <a:rPr lang="fr-FR" sz="1050" dirty="0" smtClean="0">
                <a:solidFill>
                  <a:srgbClr val="002060"/>
                </a:solidFill>
                <a:latin typeface="Times New Roman" pitchFamily="18" charset="0"/>
                <a:cs typeface="Times New Roman" pitchFamily="18" charset="0"/>
              </a:rPr>
              <a:t>Colette LAFOND                    explique le déroulement                             de la soirée »</a:t>
            </a:r>
            <a:endParaRPr lang="fr-FR" sz="1050" dirty="0">
              <a:solidFill>
                <a:srgbClr val="002060"/>
              </a:solidFill>
              <a:latin typeface="Times New Roman" pitchFamily="18" charset="0"/>
              <a:cs typeface="Times New Roman" pitchFamily="18" charset="0"/>
            </a:endParaRPr>
          </a:p>
        </p:txBody>
      </p:sp>
      <p:sp>
        <p:nvSpPr>
          <p:cNvPr id="7" name="ZoneTexte 6"/>
          <p:cNvSpPr txBox="1"/>
          <p:nvPr/>
        </p:nvSpPr>
        <p:spPr>
          <a:xfrm>
            <a:off x="0" y="3843347"/>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15</a:t>
            </a:r>
            <a:endParaRPr lang="fr-FR" sz="1200" dirty="0">
              <a:solidFill>
                <a:srgbClr val="002060"/>
              </a:solidFill>
              <a:latin typeface="Baskerville Old Face" pitchFamily="18" charset="0"/>
            </a:endParaRPr>
          </a:p>
        </p:txBody>
      </p:sp>
      <p:sp>
        <p:nvSpPr>
          <p:cNvPr id="9" name="Rectangle 8"/>
          <p:cNvSpPr/>
          <p:nvPr/>
        </p:nvSpPr>
        <p:spPr>
          <a:xfrm>
            <a:off x="735793" y="3420591"/>
            <a:ext cx="4357718" cy="2192908"/>
          </a:xfrm>
          <a:prstGeom prst="rect">
            <a:avLst/>
          </a:prstGeom>
        </p:spPr>
        <p:txBody>
          <a:bodyPr wrap="square">
            <a:spAutoFit/>
          </a:bodyPr>
          <a:lstStyle/>
          <a:p>
            <a:r>
              <a:rPr lang="fr-FR" sz="1050" dirty="0" smtClean="0">
                <a:solidFill>
                  <a:srgbClr val="002060"/>
                </a:solidFill>
                <a:latin typeface="Times New Roman" pitchFamily="18" charset="0"/>
                <a:cs typeface="Times New Roman" pitchFamily="18" charset="0"/>
              </a:rPr>
              <a:t>Bonjour à tous et à toutes</a:t>
            </a:r>
          </a:p>
          <a:p>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Après la réunion de l’Assemblée Générale, nous passerons la soirée au Paradis Latin, ou un spectacle grandiose nous attend.</a:t>
            </a:r>
          </a:p>
          <a:p>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Retour ensuite à l’hôtel, pour nous retrouver le lendemain matin. La matinée sera consacrée à la visite de l’Atelier des lumières, ou des projections sur les peintures du Douanier ROUSSEAU et de PICASSO.</a:t>
            </a:r>
          </a:p>
          <a:p>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Nous nous quitterons après un repas à l’hôtel Campanile de BAGNOLET.</a:t>
            </a:r>
          </a:p>
          <a:p>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Bonne soirée</a:t>
            </a:r>
          </a:p>
          <a:p>
            <a:r>
              <a:rPr lang="fr-FR" sz="1050" dirty="0" smtClean="0">
                <a:solidFill>
                  <a:srgbClr val="002060"/>
                </a:solidFill>
                <a:latin typeface="Times New Roman" pitchFamily="18" charset="0"/>
                <a:cs typeface="Times New Roman" pitchFamily="18" charset="0"/>
              </a:rPr>
              <a:t>Merci à tous et à toutes</a:t>
            </a:r>
            <a:endParaRPr lang="fr-FR" sz="1050" dirty="0">
              <a:solidFill>
                <a:srgbClr val="002060"/>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8355" y="2208995"/>
            <a:ext cx="5162345" cy="5352268"/>
          </a:xfrm>
        </p:spPr>
        <p:txBody>
          <a:bodyPr>
            <a:noAutofit/>
          </a:bodyPr>
          <a:lstStyle/>
          <a:p>
            <a:pPr marL="365125" indent="-3175">
              <a:buNone/>
            </a:pPr>
            <a:r>
              <a:rPr lang="fr-FR" sz="1050" dirty="0" smtClean="0">
                <a:solidFill>
                  <a:srgbClr val="002060"/>
                </a:solidFill>
                <a:latin typeface="Times New Roman" pitchFamily="18" charset="0"/>
                <a:cs typeface="Times New Roman" pitchFamily="18" charset="0"/>
              </a:rPr>
              <a:t>Assemblée  Générale du 20 Mars 2025</a:t>
            </a:r>
          </a:p>
          <a:p>
            <a:pPr marL="360363" indent="-277813">
              <a:buNone/>
            </a:pPr>
            <a:r>
              <a:rPr lang="fr-FR" sz="1050" dirty="0" smtClean="0">
                <a:solidFill>
                  <a:srgbClr val="002060"/>
                </a:solidFill>
                <a:latin typeface="Times New Roman" pitchFamily="18" charset="0"/>
                <a:cs typeface="Times New Roman" pitchFamily="18" charset="0"/>
              </a:rPr>
              <a:t>      </a:t>
            </a:r>
          </a:p>
          <a:p>
            <a:pPr marL="360363" indent="1588">
              <a:buNone/>
            </a:pPr>
            <a:r>
              <a:rPr lang="fr-FR" sz="1050" dirty="0" smtClean="0">
                <a:solidFill>
                  <a:srgbClr val="002060"/>
                </a:solidFill>
                <a:latin typeface="Times New Roman" pitchFamily="18" charset="0"/>
                <a:cs typeface="Times New Roman" pitchFamily="18" charset="0"/>
              </a:rPr>
              <a:t>Compte rendu de Didier FOUQUEREL Chargé des relations avec les familles</a:t>
            </a:r>
          </a:p>
          <a:p>
            <a:pPr>
              <a:buNone/>
            </a:pPr>
            <a:r>
              <a:rPr lang="fr-FR" sz="1050" dirty="0" smtClean="0">
                <a:solidFill>
                  <a:srgbClr val="002060"/>
                </a:solidFill>
                <a:latin typeface="Times New Roman" pitchFamily="18" charset="0"/>
                <a:cs typeface="Times New Roman" pitchFamily="18" charset="0"/>
              </a:rPr>
              <a:t>     </a:t>
            </a:r>
          </a:p>
          <a:p>
            <a:pPr marL="360363" indent="1588">
              <a:buNone/>
            </a:pPr>
            <a:r>
              <a:rPr lang="fr-FR" sz="1050" dirty="0" smtClean="0">
                <a:solidFill>
                  <a:srgbClr val="002060"/>
                </a:solidFill>
                <a:latin typeface="Times New Roman" pitchFamily="18" charset="0"/>
                <a:cs typeface="Times New Roman" pitchFamily="18" charset="0"/>
              </a:rPr>
              <a:t>Bonjour à toutes et tous</a:t>
            </a:r>
          </a:p>
          <a:p>
            <a:pPr>
              <a:buNone/>
            </a:pPr>
            <a:r>
              <a:rPr lang="fr-FR" sz="1050" dirty="0" smtClean="0">
                <a:solidFill>
                  <a:srgbClr val="002060"/>
                </a:solidFill>
                <a:latin typeface="Times New Roman" pitchFamily="18" charset="0"/>
                <a:cs typeface="Times New Roman" pitchFamily="18" charset="0"/>
              </a:rPr>
              <a:t>        </a:t>
            </a:r>
          </a:p>
          <a:p>
            <a:pPr>
              <a:buNone/>
            </a:pPr>
            <a:r>
              <a:rPr lang="fr-FR" sz="1050" dirty="0" smtClean="0">
                <a:solidFill>
                  <a:srgbClr val="002060"/>
                </a:solidFill>
                <a:latin typeface="Times New Roman" pitchFamily="18" charset="0"/>
                <a:cs typeface="Times New Roman" pitchFamily="18" charset="0"/>
              </a:rPr>
              <a:t>      	Nous allons tout d’abord rendre hommage à nos amis de l’ARP disparus en 2024 :</a:t>
            </a:r>
          </a:p>
          <a:p>
            <a:pPr>
              <a:buNone/>
            </a:pPr>
            <a:r>
              <a:rPr lang="fr-FR" sz="1050" dirty="0" smtClean="0">
                <a:solidFill>
                  <a:srgbClr val="002060"/>
                </a:solidFill>
                <a:latin typeface="Times New Roman" pitchFamily="18" charset="0"/>
                <a:cs typeface="Times New Roman" pitchFamily="18" charset="0"/>
              </a:rPr>
              <a:t>        Mme Odette HEUVELINE décédée le 24.02.2024 – Epouse de Mr Daniel HEUVELINE -Ancien Chef de Groupe et Gérant                                          Demeurant à TOURS - Département de l’Indre et Loire.</a:t>
            </a:r>
          </a:p>
          <a:p>
            <a:pPr>
              <a:buNone/>
            </a:pPr>
            <a:r>
              <a:rPr lang="fr-FR" sz="1050" dirty="0" smtClean="0">
                <a:solidFill>
                  <a:srgbClr val="002060"/>
                </a:solidFill>
                <a:latin typeface="Times New Roman" pitchFamily="18" charset="0"/>
                <a:cs typeface="Times New Roman" pitchFamily="18" charset="0"/>
              </a:rPr>
              <a:t>        Mme Chantal DEMAY-MEJIAS décédée le 28.02.2024                                    Ancienne Trésorière  au Siège Social – Demeurant à MITRY MORY        Département de Seine et Marne.</a:t>
            </a:r>
          </a:p>
          <a:p>
            <a:pPr>
              <a:buNone/>
            </a:pPr>
            <a:r>
              <a:rPr lang="fr-FR" sz="1050" dirty="0" smtClean="0">
                <a:solidFill>
                  <a:srgbClr val="002060"/>
                </a:solidFill>
                <a:latin typeface="Times New Roman" pitchFamily="18" charset="0"/>
                <a:cs typeface="Times New Roman" pitchFamily="18" charset="0"/>
              </a:rPr>
              <a:t>        Mr Daniel GODDERIDGE décédé le 03.03.2024                                                 Ancien Directeur Général Demeurant à VANNES –   Département du Morbihan.</a:t>
            </a:r>
          </a:p>
          <a:p>
            <a:pPr>
              <a:buNone/>
            </a:pPr>
            <a:r>
              <a:rPr lang="fr-FR" sz="1050" dirty="0" smtClean="0">
                <a:solidFill>
                  <a:srgbClr val="002060"/>
                </a:solidFill>
                <a:latin typeface="Times New Roman" pitchFamily="18" charset="0"/>
                <a:cs typeface="Times New Roman" pitchFamily="18" charset="0"/>
              </a:rPr>
              <a:t>        Mme Jeannine OGER décédée le 26.03.2024 – Epouse  de Mr OGER                 Ancien Inspecteur – Demeurant à Lisieux – Département du Calvados.</a:t>
            </a:r>
          </a:p>
          <a:p>
            <a:pPr>
              <a:buNone/>
            </a:pPr>
            <a:r>
              <a:rPr lang="fr-FR" sz="1050" dirty="0" smtClean="0">
                <a:solidFill>
                  <a:srgbClr val="002060"/>
                </a:solidFill>
                <a:latin typeface="Times New Roman" pitchFamily="18" charset="0"/>
                <a:cs typeface="Times New Roman" pitchFamily="18" charset="0"/>
              </a:rPr>
              <a:t>        Mme Liliane DONAT décédée le 07.06.2024 – Epouse de Mr DONAT              Ancien Conseiller – Demeurant à FONTAINE – Département de l’Isère.</a:t>
            </a:r>
          </a:p>
          <a:p>
            <a:pPr>
              <a:buNone/>
            </a:pPr>
            <a:r>
              <a:rPr lang="fr-FR" sz="1050" dirty="0" smtClean="0">
                <a:solidFill>
                  <a:srgbClr val="002060"/>
                </a:solidFill>
                <a:latin typeface="Times New Roman" pitchFamily="18" charset="0"/>
                <a:cs typeface="Times New Roman" pitchFamily="18" charset="0"/>
              </a:rPr>
              <a:t>        Mr Roger LE BOURGEOIS décédé le 14.08.2024                                               Ancien Conseiller   Demeurant   à Octeville – Département  de la Manche.</a:t>
            </a:r>
          </a:p>
          <a:p>
            <a:pPr marL="363538" indent="-282575">
              <a:buNone/>
            </a:pPr>
            <a:r>
              <a:rPr lang="fr-FR" sz="1050" dirty="0" smtClean="0">
                <a:solidFill>
                  <a:srgbClr val="002060"/>
                </a:solidFill>
                <a:latin typeface="Times New Roman" pitchFamily="18" charset="0"/>
                <a:cs typeface="Times New Roman" pitchFamily="18" charset="0"/>
              </a:rPr>
              <a:t>        Merci de vous lever si vous le pouvez et je vous propose de vous recueillir une   minute en souvenir de adhérents disparus.</a:t>
            </a:r>
          </a:p>
          <a:p>
            <a:pPr>
              <a:buNone/>
            </a:pP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 </a:t>
            </a:r>
            <a:endParaRPr lang="fr-FR" sz="1050" dirty="0">
              <a:solidFill>
                <a:srgbClr val="002060"/>
              </a:solidFill>
              <a:latin typeface="Times New Roman" pitchFamily="18" charset="0"/>
              <a:cs typeface="Times New Roman" pitchFamily="18" charset="0"/>
            </a:endParaRPr>
          </a:p>
        </p:txBody>
      </p:sp>
      <p:pic>
        <p:nvPicPr>
          <p:cNvPr id="4" name="Picture 6"/>
          <p:cNvPicPr>
            <a:picLocks noChangeAspect="1" noChangeArrowheads="1"/>
          </p:cNvPicPr>
          <p:nvPr/>
        </p:nvPicPr>
        <p:blipFill>
          <a:blip r:embed="rId2" cstate="email"/>
          <a:srcRect/>
          <a:stretch>
            <a:fillRect/>
          </a:stretch>
        </p:blipFill>
        <p:spPr bwMode="auto">
          <a:xfrm>
            <a:off x="3359459" y="-1"/>
            <a:ext cx="1969779" cy="1994681"/>
          </a:xfrm>
          <a:prstGeom prst="rect">
            <a:avLst/>
          </a:prstGeom>
          <a:noFill/>
          <a:ln w="9525" cap="flat">
            <a:noFill/>
            <a:round/>
            <a:headEnd/>
            <a:tailEnd/>
          </a:ln>
          <a:effectLst/>
        </p:spPr>
      </p:pic>
      <p:pic>
        <p:nvPicPr>
          <p:cNvPr id="5" name="Image 4" descr="Logo dernière version.jpg"/>
          <p:cNvPicPr>
            <a:picLocks noChangeAspect="1"/>
          </p:cNvPicPr>
          <p:nvPr/>
        </p:nvPicPr>
        <p:blipFill>
          <a:blip r:embed="rId3" cstate="email"/>
          <a:stretch>
            <a:fillRect/>
          </a:stretch>
        </p:blipFill>
        <p:spPr>
          <a:xfrm>
            <a:off x="592917" y="0"/>
            <a:ext cx="1785950" cy="1994682"/>
          </a:xfrm>
          <a:prstGeom prst="rect">
            <a:avLst/>
          </a:prstGeom>
          <a:ln>
            <a:noFill/>
          </a:ln>
          <a:effectLst>
            <a:softEdge rad="112500"/>
          </a:effectLst>
        </p:spPr>
      </p:pic>
      <p:sp>
        <p:nvSpPr>
          <p:cNvPr id="6" name="ZoneTexte 5"/>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16</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2917" y="2637623"/>
            <a:ext cx="4736321" cy="5447645"/>
          </a:xfrm>
          <a:prstGeom prst="rect">
            <a:avLst/>
          </a:prstGeom>
        </p:spPr>
        <p:txBody>
          <a:bodyPr wrap="square">
            <a:spAutoFit/>
          </a:bodyPr>
          <a:lstStyle/>
          <a:p>
            <a:r>
              <a:rPr lang="fr-FR" sz="1200" dirty="0" smtClean="0">
                <a:solidFill>
                  <a:srgbClr val="002060"/>
                </a:solidFill>
                <a:latin typeface="Times New Roman" pitchFamily="18" charset="0"/>
                <a:cs typeface="Times New Roman" pitchFamily="18" charset="0"/>
              </a:rPr>
              <a:t>Faisons maintenant le point sur les anniversaires de mariages en 2024</a:t>
            </a: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40 Ans de Mariage</a:t>
            </a:r>
            <a:r>
              <a:rPr lang="fr-FR" sz="1050" b="1" dirty="0" smtClean="0">
                <a:solidFill>
                  <a:srgbClr val="002060"/>
                </a:solidFill>
                <a:latin typeface="Times New Roman" pitchFamily="18" charset="0"/>
                <a:cs typeface="Times New Roman" pitchFamily="18" charset="0"/>
              </a:rPr>
              <a:t> </a:t>
            </a:r>
            <a:r>
              <a:rPr lang="fr-FR" sz="1050" dirty="0" smtClean="0">
                <a:solidFill>
                  <a:srgbClr val="002060"/>
                </a:solidFill>
                <a:latin typeface="Times New Roman" pitchFamily="18" charset="0"/>
                <a:cs typeface="Times New Roman" pitchFamily="18" charset="0"/>
              </a:rPr>
              <a:t>– Noce d’Emeraude</a:t>
            </a:r>
          </a:p>
          <a:p>
            <a:endParaRPr lang="fr-FR" sz="1050" dirty="0" smtClean="0">
              <a:solidFill>
                <a:srgbClr val="002060"/>
              </a:solidFill>
              <a:latin typeface="Times New Roman" pitchFamily="18" charset="0"/>
              <a:cs typeface="Times New Roman" pitchFamily="18" charset="0"/>
            </a:endParaRPr>
          </a:p>
          <a:p>
            <a:pPr>
              <a:tabLst>
                <a:tab pos="1524000" algn="l"/>
              </a:tabLst>
            </a:pPr>
            <a:r>
              <a:rPr lang="fr-FR" sz="1050" dirty="0" smtClean="0">
                <a:solidFill>
                  <a:srgbClr val="002060"/>
                </a:solidFill>
                <a:latin typeface="Times New Roman" pitchFamily="18" charset="0"/>
                <a:cs typeface="Times New Roman" pitchFamily="18" charset="0"/>
              </a:rPr>
              <a:t>Mme Brigitte ROGER       – Ancienne Technicienne en Assurances            Demeurant à LICY CLIGNON (02)</a:t>
            </a: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50 Ans de Mariage – Noce d’Or</a:t>
            </a:r>
          </a:p>
          <a:p>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Mr Bruno BOUSEKKINE –Ancien Inspecteur Commercial                        Demeurant à VINCENNES (94)</a:t>
            </a:r>
          </a:p>
          <a:p>
            <a:r>
              <a:rPr lang="fr-FR" sz="1050" dirty="0" smtClean="0">
                <a:solidFill>
                  <a:srgbClr val="002060"/>
                </a:solidFill>
                <a:latin typeface="Times New Roman" pitchFamily="18" charset="0"/>
                <a:cs typeface="Times New Roman" pitchFamily="18" charset="0"/>
              </a:rPr>
              <a:t>60 Ans de Mariage  Noce de diamant</a:t>
            </a:r>
          </a:p>
          <a:p>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Mr Michel GOASDOUE  – Ancien Inspecteur Divisionnaire –                   Demeurant au HAVRE (76)</a:t>
            </a:r>
          </a:p>
          <a:p>
            <a:endParaRPr lang="fr-FR" sz="1050" dirty="0" smtClean="0">
              <a:solidFill>
                <a:srgbClr val="002060"/>
              </a:solidFill>
              <a:latin typeface="Times New Roman" pitchFamily="18" charset="0"/>
              <a:cs typeface="Times New Roman" pitchFamily="18" charset="0"/>
            </a:endParaRPr>
          </a:p>
          <a:p>
            <a:pPr>
              <a:tabLst>
                <a:tab pos="1524000" algn="l"/>
              </a:tabLst>
            </a:pPr>
            <a:r>
              <a:rPr lang="fr-FR" sz="1050" dirty="0" smtClean="0">
                <a:solidFill>
                  <a:srgbClr val="002060"/>
                </a:solidFill>
                <a:latin typeface="Times New Roman" pitchFamily="18" charset="0"/>
                <a:cs typeface="Times New Roman" pitchFamily="18" charset="0"/>
              </a:rPr>
              <a:t>Mr Roger THIEBAUT      -  Ancien Inspecteur Responsable de Région      Demeurant à NANCY (54)</a:t>
            </a: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Je vous remercie toutes et tous de votre attention et cède la place au prochain interlocuteur de l’Assemblée Générale.</a:t>
            </a: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endParaRPr lang="fr-FR" sz="1050" dirty="0" smtClean="0">
              <a:solidFill>
                <a:srgbClr val="002060"/>
              </a:solidFill>
              <a:latin typeface="Times New Roman" pitchFamily="18" charset="0"/>
              <a:cs typeface="Times New Roman" pitchFamily="18" charset="0"/>
            </a:endParaRPr>
          </a:p>
          <a:p>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r>
              <a:rPr lang="fr-FR" sz="1050" dirty="0" smtClean="0">
                <a:solidFill>
                  <a:srgbClr val="002060"/>
                </a:solidFill>
                <a:latin typeface="Times New Roman" pitchFamily="18" charset="0"/>
                <a:cs typeface="Times New Roman" pitchFamily="18" charset="0"/>
              </a:rPr>
              <a:t/>
            </a:r>
            <a:br>
              <a:rPr lang="fr-FR" sz="1050" dirty="0" smtClean="0">
                <a:solidFill>
                  <a:srgbClr val="002060"/>
                </a:solidFill>
                <a:latin typeface="Times New Roman" pitchFamily="18" charset="0"/>
                <a:cs typeface="Times New Roman" pitchFamily="18" charset="0"/>
              </a:rPr>
            </a:br>
            <a:endParaRPr lang="fr-FR" sz="1050" dirty="0" smtClean="0">
              <a:solidFill>
                <a:srgbClr val="002060"/>
              </a:solidFill>
              <a:latin typeface="Times New Roman" pitchFamily="18" charset="0"/>
              <a:cs typeface="Times New Roman" pitchFamily="18" charset="0"/>
            </a:endParaRPr>
          </a:p>
          <a:p>
            <a:r>
              <a:rPr lang="fr-FR" sz="1050" dirty="0" smtClean="0">
                <a:latin typeface="Times New Roman" pitchFamily="18" charset="0"/>
                <a:cs typeface="Times New Roman" pitchFamily="18" charset="0"/>
              </a:rPr>
              <a:t/>
            </a:r>
            <a:br>
              <a:rPr lang="fr-FR" sz="1050" dirty="0" smtClean="0">
                <a:latin typeface="Times New Roman" pitchFamily="18" charset="0"/>
                <a:cs typeface="Times New Roman" pitchFamily="18" charset="0"/>
              </a:rPr>
            </a:br>
            <a:r>
              <a:rPr lang="fr-FR" sz="1050" dirty="0" smtClean="0">
                <a:latin typeface="Times New Roman" pitchFamily="18" charset="0"/>
                <a:cs typeface="Times New Roman" pitchFamily="18" charset="0"/>
              </a:rPr>
              <a:t/>
            </a:r>
            <a:br>
              <a:rPr lang="fr-FR" sz="1050" dirty="0" smtClean="0">
                <a:latin typeface="Times New Roman" pitchFamily="18" charset="0"/>
                <a:cs typeface="Times New Roman" pitchFamily="18" charset="0"/>
              </a:rPr>
            </a:br>
            <a:endParaRPr lang="fr-FR" sz="1050" dirty="0" smtClean="0">
              <a:latin typeface="Times New Roman" pitchFamily="18" charset="0"/>
              <a:cs typeface="Times New Roman" pitchFamily="18" charset="0"/>
            </a:endParaRPr>
          </a:p>
          <a:p>
            <a:r>
              <a:rPr lang="fr-FR" sz="1050" dirty="0" smtClean="0">
                <a:latin typeface="Times New Roman" pitchFamily="18" charset="0"/>
                <a:cs typeface="Times New Roman" pitchFamily="18" charset="0"/>
              </a:rPr>
              <a:t/>
            </a:r>
            <a:br>
              <a:rPr lang="fr-FR" sz="1050" dirty="0" smtClean="0">
                <a:latin typeface="Times New Roman" pitchFamily="18" charset="0"/>
                <a:cs typeface="Times New Roman" pitchFamily="18" charset="0"/>
              </a:rPr>
            </a:br>
            <a:r>
              <a:rPr lang="fr-FR" sz="1050" dirty="0" smtClean="0">
                <a:latin typeface="Times New Roman" pitchFamily="18" charset="0"/>
                <a:cs typeface="Times New Roman" pitchFamily="18" charset="0"/>
              </a:rPr>
              <a:t/>
            </a:r>
            <a:br>
              <a:rPr lang="fr-FR" sz="1050" dirty="0" smtClean="0">
                <a:latin typeface="Times New Roman" pitchFamily="18" charset="0"/>
                <a:cs typeface="Times New Roman" pitchFamily="18" charset="0"/>
              </a:rPr>
            </a:br>
            <a:endParaRPr lang="fr-FR" sz="1050" dirty="0">
              <a:latin typeface="Times New Roman" pitchFamily="18" charset="0"/>
              <a:cs typeface="Times New Roman" pitchFamily="18" charset="0"/>
            </a:endParaRPr>
          </a:p>
        </p:txBody>
      </p:sp>
      <p:pic>
        <p:nvPicPr>
          <p:cNvPr id="5" name="Picture 6"/>
          <p:cNvPicPr>
            <a:picLocks noChangeAspect="1" noChangeArrowheads="1"/>
          </p:cNvPicPr>
          <p:nvPr/>
        </p:nvPicPr>
        <p:blipFill>
          <a:blip r:embed="rId2" cstate="email"/>
          <a:srcRect/>
          <a:stretch>
            <a:fillRect/>
          </a:stretch>
        </p:blipFill>
        <p:spPr bwMode="auto">
          <a:xfrm>
            <a:off x="3240683" y="0"/>
            <a:ext cx="2088555" cy="2114958"/>
          </a:xfrm>
          <a:prstGeom prst="rect">
            <a:avLst/>
          </a:prstGeom>
          <a:noFill/>
          <a:ln w="9525" cap="flat">
            <a:noFill/>
            <a:round/>
            <a:headEnd/>
            <a:tailEnd/>
          </a:ln>
          <a:effectLst/>
        </p:spPr>
      </p:pic>
      <p:pic>
        <p:nvPicPr>
          <p:cNvPr id="6" name="Image 5" descr="Logo dernière version.jpg"/>
          <p:cNvPicPr>
            <a:picLocks noChangeAspect="1"/>
          </p:cNvPicPr>
          <p:nvPr/>
        </p:nvPicPr>
        <p:blipFill>
          <a:blip r:embed="rId3" cstate="email"/>
          <a:stretch>
            <a:fillRect/>
          </a:stretch>
        </p:blipFill>
        <p:spPr>
          <a:xfrm>
            <a:off x="592917" y="0"/>
            <a:ext cx="1855678" cy="2072560"/>
          </a:xfrm>
          <a:prstGeom prst="rect">
            <a:avLst/>
          </a:prstGeom>
          <a:ln>
            <a:noFill/>
          </a:ln>
          <a:effectLst>
            <a:softEdge rad="112500"/>
          </a:effectLst>
        </p:spPr>
      </p:pic>
      <p:sp>
        <p:nvSpPr>
          <p:cNvPr id="7" name="ZoneTexte 6"/>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17</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larpprevoir.net/wp-content/uploads/2025/06/20250608_1321071-1-183x300.jpg"/>
          <p:cNvPicPr>
            <a:picLocks noChangeAspect="1" noChangeArrowheads="1"/>
          </p:cNvPicPr>
          <p:nvPr/>
        </p:nvPicPr>
        <p:blipFill>
          <a:blip r:embed="rId2" cstate="email"/>
          <a:srcRect/>
          <a:stretch>
            <a:fillRect/>
          </a:stretch>
        </p:blipFill>
        <p:spPr bwMode="auto">
          <a:xfrm>
            <a:off x="664355" y="3994945"/>
            <a:ext cx="2091706" cy="2286016"/>
          </a:xfrm>
          <a:prstGeom prst="rect">
            <a:avLst/>
          </a:prstGeom>
          <a:ln>
            <a:noFill/>
          </a:ln>
          <a:effectLst>
            <a:softEdge rad="112500"/>
          </a:effectLst>
        </p:spPr>
      </p:pic>
      <p:pic>
        <p:nvPicPr>
          <p:cNvPr id="26628" name="Picture 4" descr="https://larpprevoir.net/wp-content/uploads/2025/06/8473199357297018273-225x300.jpg"/>
          <p:cNvPicPr>
            <a:picLocks noChangeAspect="1" noChangeArrowheads="1"/>
          </p:cNvPicPr>
          <p:nvPr/>
        </p:nvPicPr>
        <p:blipFill>
          <a:blip r:embed="rId3" cstate="email"/>
          <a:srcRect/>
          <a:stretch>
            <a:fillRect/>
          </a:stretch>
        </p:blipFill>
        <p:spPr bwMode="auto">
          <a:xfrm>
            <a:off x="2761657" y="3566317"/>
            <a:ext cx="2567581" cy="2643206"/>
          </a:xfrm>
          <a:prstGeom prst="rect">
            <a:avLst/>
          </a:prstGeom>
          <a:ln>
            <a:noFill/>
          </a:ln>
          <a:effectLst>
            <a:softEdge rad="112500"/>
          </a:effectLst>
        </p:spPr>
      </p:pic>
      <p:sp>
        <p:nvSpPr>
          <p:cNvPr id="4" name="Rectangle 3"/>
          <p:cNvSpPr/>
          <p:nvPr/>
        </p:nvSpPr>
        <p:spPr>
          <a:xfrm>
            <a:off x="576387" y="6280961"/>
            <a:ext cx="4752851" cy="253916"/>
          </a:xfrm>
          <a:prstGeom prst="rect">
            <a:avLst/>
          </a:prstGeom>
        </p:spPr>
        <p:txBody>
          <a:bodyPr wrap="square">
            <a:spAutoFit/>
          </a:bodyPr>
          <a:lstStyle/>
          <a:p>
            <a:pPr marL="266700" indent="-266700" algn="ctr">
              <a:tabLst>
                <a:tab pos="541338" algn="l"/>
              </a:tabLst>
            </a:pPr>
            <a:r>
              <a:rPr lang="fr-FR" sz="1050" dirty="0" smtClean="0">
                <a:solidFill>
                  <a:srgbClr val="002060"/>
                </a:solidFill>
                <a:latin typeface="Times New Roman" pitchFamily="18" charset="0"/>
                <a:cs typeface="Times New Roman" pitchFamily="18" charset="0"/>
              </a:rPr>
              <a:t>Marie-José et Camille DELANNOY, &amp; M. et Mme Guy LEFEVRE, </a:t>
            </a:r>
            <a:r>
              <a:rPr lang="fr-FR" sz="1050" b="1" dirty="0" smtClean="0">
                <a:solidFill>
                  <a:srgbClr val="002060"/>
                </a:solidFill>
                <a:latin typeface="Times New Roman" pitchFamily="18" charset="0"/>
                <a:cs typeface="Times New Roman" pitchFamily="18" charset="0"/>
              </a:rPr>
              <a:t>   </a:t>
            </a:r>
            <a:endParaRPr lang="fr-FR" sz="1050" dirty="0">
              <a:solidFill>
                <a:srgbClr val="002060"/>
              </a:solidFill>
              <a:latin typeface="Times New Roman" pitchFamily="18" charset="0"/>
              <a:cs typeface="Times New Roman" pitchFamily="18" charset="0"/>
            </a:endParaRPr>
          </a:p>
        </p:txBody>
      </p:sp>
      <p:sp>
        <p:nvSpPr>
          <p:cNvPr id="5" name="Rectangle 4"/>
          <p:cNvSpPr/>
          <p:nvPr/>
        </p:nvSpPr>
        <p:spPr>
          <a:xfrm>
            <a:off x="936428" y="6709589"/>
            <a:ext cx="3960440" cy="577081"/>
          </a:xfrm>
          <a:prstGeom prst="rect">
            <a:avLst/>
          </a:prstGeom>
        </p:spPr>
        <p:txBody>
          <a:bodyPr wrap="square">
            <a:spAutoFit/>
          </a:bodyPr>
          <a:lstStyle/>
          <a:p>
            <a:pPr fontAlgn="base"/>
            <a:r>
              <a:rPr lang="fr-FR" sz="1050" dirty="0" smtClean="0">
                <a:solidFill>
                  <a:srgbClr val="002060"/>
                </a:solidFill>
                <a:latin typeface="Times New Roman" pitchFamily="18" charset="0"/>
                <a:cs typeface="Times New Roman" pitchFamily="18" charset="0"/>
              </a:rPr>
              <a:t>viennent de fêter leur 50 ans de mariage. Ils remercient les membres du Conseil d’Administration pour le joli bouquet qui leur a été offert</a:t>
            </a:r>
          </a:p>
          <a:p>
            <a:pPr fontAlgn="base"/>
            <a:r>
              <a:rPr lang="fr-FR" sz="1050" dirty="0" smtClean="0">
                <a:solidFill>
                  <a:srgbClr val="002060"/>
                </a:solidFill>
                <a:latin typeface="Times New Roman" pitchFamily="18" charset="0"/>
                <a:cs typeface="Times New Roman" pitchFamily="18" charset="0"/>
              </a:rPr>
              <a:t>Nous souhaitons beaucoup de bonheur à ces deux couples</a:t>
            </a:r>
            <a:endParaRPr lang="fr-FR" sz="1050" dirty="0">
              <a:solidFill>
                <a:srgbClr val="002060"/>
              </a:solidFill>
              <a:latin typeface="Times New Roman" pitchFamily="18" charset="0"/>
              <a:cs typeface="Times New Roman" pitchFamily="18" charset="0"/>
            </a:endParaRPr>
          </a:p>
        </p:txBody>
      </p:sp>
      <p:sp>
        <p:nvSpPr>
          <p:cNvPr id="7" name="Rectangle 6"/>
          <p:cNvSpPr/>
          <p:nvPr/>
        </p:nvSpPr>
        <p:spPr>
          <a:xfrm>
            <a:off x="2664619" y="1548383"/>
            <a:ext cx="2664619" cy="276999"/>
          </a:xfrm>
          <a:prstGeom prst="rect">
            <a:avLst/>
          </a:prstGeom>
        </p:spPr>
        <p:txBody>
          <a:bodyPr wrap="square">
            <a:spAutoFit/>
          </a:bodyPr>
          <a:lstStyle/>
          <a:p>
            <a:pPr algn="ctr" fontAlgn="base"/>
            <a:r>
              <a:rPr lang="fr-FR" sz="1200" cap="all" dirty="0" smtClean="0">
                <a:solidFill>
                  <a:srgbClr val="002060"/>
                </a:solidFill>
                <a:latin typeface="Baskerville Old Face" pitchFamily="18" charset="0"/>
              </a:rPr>
              <a:t>NOCES D’OR</a:t>
            </a:r>
            <a:endParaRPr lang="fr-FR" sz="1200" cap="all" dirty="0">
              <a:solidFill>
                <a:srgbClr val="002060"/>
              </a:solidFill>
              <a:latin typeface="Baskerville Old Face" pitchFamily="18" charset="0"/>
            </a:endParaRPr>
          </a:p>
        </p:txBody>
      </p:sp>
      <p:sp>
        <p:nvSpPr>
          <p:cNvPr id="8" name="Rectangle 7"/>
          <p:cNvSpPr/>
          <p:nvPr/>
        </p:nvSpPr>
        <p:spPr>
          <a:xfrm>
            <a:off x="592918" y="180231"/>
            <a:ext cx="4929222" cy="276999"/>
          </a:xfrm>
          <a:prstGeom prst="rect">
            <a:avLst/>
          </a:prstGeom>
        </p:spPr>
        <p:txBody>
          <a:bodyPr wrap="square">
            <a:spAutoFit/>
          </a:bodyPr>
          <a:lstStyle/>
          <a:p>
            <a:pPr algn="ctr" fontAlgn="base"/>
            <a:r>
              <a:rPr lang="fr-FR" sz="1200" cap="all" dirty="0" smtClean="0">
                <a:solidFill>
                  <a:srgbClr val="002060"/>
                </a:solidFill>
                <a:latin typeface="Baskerville Old Face" pitchFamily="18" charset="0"/>
              </a:rPr>
              <a:t>NOCES D’EMERAUDE 4 0 ANS</a:t>
            </a:r>
            <a:endParaRPr lang="fr-FR" sz="1200" cap="all" dirty="0">
              <a:solidFill>
                <a:srgbClr val="002060"/>
              </a:solidFill>
              <a:latin typeface="Baskerville Old Face" pitchFamily="18" charset="0"/>
            </a:endParaRPr>
          </a:p>
        </p:txBody>
      </p:sp>
      <p:pic>
        <p:nvPicPr>
          <p:cNvPr id="9" name="Picture 2" descr="https://larpprevoir.net/wp-content/uploads/2025/07/9134101780423048372-225x300.jpg"/>
          <p:cNvPicPr>
            <a:picLocks noChangeAspect="1" noChangeArrowheads="1"/>
          </p:cNvPicPr>
          <p:nvPr/>
        </p:nvPicPr>
        <p:blipFill>
          <a:blip r:embed="rId4" cstate="email"/>
          <a:srcRect/>
          <a:stretch>
            <a:fillRect/>
          </a:stretch>
        </p:blipFill>
        <p:spPr bwMode="auto">
          <a:xfrm>
            <a:off x="592917" y="1494615"/>
            <a:ext cx="2143125" cy="2500310"/>
          </a:xfrm>
          <a:prstGeom prst="rect">
            <a:avLst/>
          </a:prstGeom>
          <a:ln>
            <a:noFill/>
          </a:ln>
          <a:effectLst>
            <a:softEdge rad="112500"/>
          </a:effectLst>
        </p:spPr>
      </p:pic>
      <p:sp>
        <p:nvSpPr>
          <p:cNvPr id="10" name="Rectangle 9"/>
          <p:cNvSpPr/>
          <p:nvPr/>
        </p:nvSpPr>
        <p:spPr>
          <a:xfrm>
            <a:off x="792412" y="684287"/>
            <a:ext cx="4248472" cy="577081"/>
          </a:xfrm>
          <a:prstGeom prst="rect">
            <a:avLst/>
          </a:prstGeom>
        </p:spPr>
        <p:txBody>
          <a:bodyPr wrap="square">
            <a:spAutoFit/>
          </a:bodyPr>
          <a:lstStyle/>
          <a:p>
            <a:pPr fontAlgn="base"/>
            <a:r>
              <a:rPr lang="fr-FR" sz="1050" dirty="0" smtClean="0">
                <a:solidFill>
                  <a:srgbClr val="002060"/>
                </a:solidFill>
                <a:latin typeface="Times New Roman" pitchFamily="18" charset="0"/>
                <a:cs typeface="Times New Roman" pitchFamily="18" charset="0"/>
              </a:rPr>
              <a:t>Patricia et Jacky BAUVAIS,  remercient les membres du Conseil d’Administration pour le joli bouquet qui leur a été offert pour leur anniversaire de mariage. </a:t>
            </a:r>
          </a:p>
        </p:txBody>
      </p:sp>
      <p:sp>
        <p:nvSpPr>
          <p:cNvPr id="11" name="Rectangle 10"/>
          <p:cNvSpPr/>
          <p:nvPr/>
        </p:nvSpPr>
        <p:spPr>
          <a:xfrm>
            <a:off x="2952650" y="2196455"/>
            <a:ext cx="2160241" cy="577081"/>
          </a:xfrm>
          <a:prstGeom prst="rect">
            <a:avLst/>
          </a:prstGeom>
        </p:spPr>
        <p:txBody>
          <a:bodyPr wrap="square">
            <a:spAutoFit/>
          </a:bodyPr>
          <a:lstStyle/>
          <a:p>
            <a:pPr algn="ctr" fontAlgn="base"/>
            <a:r>
              <a:rPr lang="fr-FR" sz="1050" dirty="0" smtClean="0">
                <a:solidFill>
                  <a:srgbClr val="002060"/>
                </a:solidFill>
                <a:latin typeface="Times New Roman" pitchFamily="18" charset="0"/>
                <a:cs typeface="Times New Roman" pitchFamily="18" charset="0"/>
              </a:rPr>
              <a:t>la photo du bouquet qu’ils ont reçu.</a:t>
            </a:r>
          </a:p>
          <a:p>
            <a:pPr algn="ctr" fontAlgn="base"/>
            <a:r>
              <a:rPr lang="fr-FR" sz="1050" dirty="0" smtClean="0">
                <a:solidFill>
                  <a:srgbClr val="002060"/>
                </a:solidFill>
                <a:latin typeface="Times New Roman" pitchFamily="18" charset="0"/>
                <a:cs typeface="Times New Roman" pitchFamily="18" charset="0"/>
              </a:rPr>
              <a:t>Nous leur souhaitons beaucoup             de bonheur</a:t>
            </a:r>
            <a:endParaRPr lang="fr-FR" sz="1050" dirty="0">
              <a:solidFill>
                <a:srgbClr val="002060"/>
              </a:solidFill>
              <a:latin typeface="Times New Roman" pitchFamily="18" charset="0"/>
              <a:cs typeface="Times New Roman" pitchFamily="18" charset="0"/>
            </a:endParaRPr>
          </a:p>
        </p:txBody>
      </p:sp>
      <p:sp>
        <p:nvSpPr>
          <p:cNvPr id="12" name="ZoneTexte 11"/>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18</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6123" y="2340471"/>
            <a:ext cx="2000264" cy="253916"/>
          </a:xfrm>
          <a:prstGeom prst="rect">
            <a:avLst/>
          </a:prstGeom>
        </p:spPr>
        <p:txBody>
          <a:bodyPr wrap="square">
            <a:spAutoFit/>
          </a:bodyPr>
          <a:lstStyle/>
          <a:p>
            <a:pPr algn="ctr" fontAlgn="base"/>
            <a:r>
              <a:rPr lang="fr-FR" sz="1050" cap="all" dirty="0" smtClean="0">
                <a:solidFill>
                  <a:srgbClr val="002060"/>
                </a:solidFill>
                <a:latin typeface="Times New Roman" pitchFamily="18" charset="0"/>
                <a:cs typeface="Times New Roman" pitchFamily="18" charset="0"/>
              </a:rPr>
              <a:t>60 ANS MARIAGE</a:t>
            </a:r>
            <a:endParaRPr lang="fr-FR" sz="1050" cap="all" dirty="0">
              <a:solidFill>
                <a:srgbClr val="002060"/>
              </a:solidFill>
              <a:latin typeface="Times New Roman" pitchFamily="18" charset="0"/>
              <a:cs typeface="Times New Roman" pitchFamily="18" charset="0"/>
            </a:endParaRPr>
          </a:p>
        </p:txBody>
      </p:sp>
      <p:sp>
        <p:nvSpPr>
          <p:cNvPr id="5" name="Rectangle 4"/>
          <p:cNvSpPr/>
          <p:nvPr/>
        </p:nvSpPr>
        <p:spPr>
          <a:xfrm>
            <a:off x="3307560" y="2709061"/>
            <a:ext cx="2021677" cy="415498"/>
          </a:xfrm>
          <a:prstGeom prst="rect">
            <a:avLst/>
          </a:prstGeom>
        </p:spPr>
        <p:txBody>
          <a:bodyPr wrap="square">
            <a:spAutoFit/>
          </a:bodyPr>
          <a:lstStyle/>
          <a:p>
            <a:pPr algn="ctr"/>
            <a:r>
              <a:rPr lang="fr-FR" sz="1050" dirty="0" smtClean="0">
                <a:solidFill>
                  <a:srgbClr val="002060"/>
                </a:solidFill>
                <a:latin typeface="Times New Roman" pitchFamily="18" charset="0"/>
                <a:cs typeface="Times New Roman" pitchFamily="18" charset="0"/>
              </a:rPr>
              <a:t>26 avril 2025 </a:t>
            </a:r>
          </a:p>
          <a:p>
            <a:pPr algn="ctr"/>
            <a:r>
              <a:rPr lang="fr-FR" sz="1050" dirty="0" smtClean="0">
                <a:solidFill>
                  <a:srgbClr val="002060"/>
                </a:solidFill>
                <a:latin typeface="Times New Roman" pitchFamily="18" charset="0"/>
                <a:cs typeface="Times New Roman" pitchFamily="18" charset="0"/>
              </a:rPr>
              <a:t>Anniversaire de mariage</a:t>
            </a:r>
            <a:endParaRPr lang="fr-FR" sz="1050" dirty="0">
              <a:solidFill>
                <a:srgbClr val="002060"/>
              </a:solidFill>
              <a:latin typeface="Times New Roman" pitchFamily="18" charset="0"/>
              <a:cs typeface="Times New Roman" pitchFamily="18" charset="0"/>
            </a:endParaRPr>
          </a:p>
        </p:txBody>
      </p:sp>
      <p:pic>
        <p:nvPicPr>
          <p:cNvPr id="44034" name="Picture 2" descr="https://larpprevoir.net/wp-content/uploads/2025/04/IMG_2812-1-225x300.jpg"/>
          <p:cNvPicPr>
            <a:picLocks noChangeAspect="1" noChangeArrowheads="1"/>
          </p:cNvPicPr>
          <p:nvPr/>
        </p:nvPicPr>
        <p:blipFill>
          <a:blip r:embed="rId2" cstate="email"/>
          <a:srcRect/>
          <a:stretch>
            <a:fillRect/>
          </a:stretch>
        </p:blipFill>
        <p:spPr bwMode="auto">
          <a:xfrm>
            <a:off x="3186113" y="0"/>
            <a:ext cx="2143125" cy="2291579"/>
          </a:xfrm>
          <a:prstGeom prst="rect">
            <a:avLst/>
          </a:prstGeom>
          <a:ln>
            <a:noFill/>
          </a:ln>
          <a:effectLst>
            <a:softEdge rad="112500"/>
          </a:effectLst>
        </p:spPr>
      </p:pic>
      <p:sp>
        <p:nvSpPr>
          <p:cNvPr id="7" name="Rectangle 6"/>
          <p:cNvSpPr/>
          <p:nvPr/>
        </p:nvSpPr>
        <p:spPr>
          <a:xfrm>
            <a:off x="592917" y="2280433"/>
            <a:ext cx="2719773" cy="577081"/>
          </a:xfrm>
          <a:prstGeom prst="rect">
            <a:avLst/>
          </a:prstGeom>
        </p:spPr>
        <p:txBody>
          <a:bodyPr wrap="square">
            <a:spAutoFit/>
          </a:bodyPr>
          <a:lstStyle/>
          <a:p>
            <a:pPr algn="just"/>
            <a:r>
              <a:rPr lang="fr-FR" sz="1050" dirty="0" smtClean="0">
                <a:solidFill>
                  <a:srgbClr val="002060"/>
                </a:solidFill>
                <a:latin typeface="Times New Roman" pitchFamily="18" charset="0"/>
                <a:cs typeface="Times New Roman" pitchFamily="18" charset="0"/>
              </a:rPr>
              <a:t>Mme METZGER Marie Reine, remercie le Conseil d’Administration pour les fleurs offertes à l’occasion de leur 60 ans de mariage</a:t>
            </a:r>
            <a:endParaRPr lang="fr-FR" sz="1050" dirty="0">
              <a:solidFill>
                <a:srgbClr val="002060"/>
              </a:solidFill>
              <a:latin typeface="Times New Roman" pitchFamily="18" charset="0"/>
              <a:cs typeface="Times New Roman" pitchFamily="18" charset="0"/>
            </a:endParaRPr>
          </a:p>
        </p:txBody>
      </p:sp>
      <p:pic>
        <p:nvPicPr>
          <p:cNvPr id="8" name="Image 7" descr="Logo dernière version.jpg"/>
          <p:cNvPicPr>
            <a:picLocks noChangeAspect="1"/>
          </p:cNvPicPr>
          <p:nvPr/>
        </p:nvPicPr>
        <p:blipFill>
          <a:blip r:embed="rId3" cstate="email"/>
          <a:stretch>
            <a:fillRect/>
          </a:stretch>
        </p:blipFill>
        <p:spPr>
          <a:xfrm>
            <a:off x="592917" y="0"/>
            <a:ext cx="1785950" cy="1994682"/>
          </a:xfrm>
          <a:prstGeom prst="rect">
            <a:avLst/>
          </a:prstGeom>
          <a:ln>
            <a:noFill/>
          </a:ln>
          <a:effectLst>
            <a:softEdge rad="112500"/>
          </a:effectLst>
        </p:spPr>
      </p:pic>
      <p:sp>
        <p:nvSpPr>
          <p:cNvPr id="10" name="Rectangle 9"/>
          <p:cNvSpPr/>
          <p:nvPr/>
        </p:nvSpPr>
        <p:spPr>
          <a:xfrm>
            <a:off x="3021809" y="6423837"/>
            <a:ext cx="2093115" cy="577081"/>
          </a:xfrm>
          <a:prstGeom prst="rect">
            <a:avLst/>
          </a:prstGeom>
        </p:spPr>
        <p:txBody>
          <a:bodyPr wrap="square">
            <a:spAutoFit/>
          </a:bodyPr>
          <a:lstStyle/>
          <a:p>
            <a:pPr algn="ctr" fontAlgn="base"/>
            <a:r>
              <a:rPr lang="fr-FR" sz="1050" cap="all" dirty="0" smtClean="0">
                <a:solidFill>
                  <a:srgbClr val="002060"/>
                </a:solidFill>
                <a:latin typeface="Times New Roman" pitchFamily="18" charset="0"/>
                <a:cs typeface="Times New Roman" pitchFamily="18" charset="0"/>
              </a:rPr>
              <a:t>50 ANS DE MARIAGE</a:t>
            </a:r>
          </a:p>
          <a:p>
            <a:pPr algn="ctr" fontAlgn="base"/>
            <a:r>
              <a:rPr lang="fr-FR" sz="1050" dirty="0" smtClean="0">
                <a:solidFill>
                  <a:srgbClr val="002060"/>
                </a:solidFill>
                <a:latin typeface="Times New Roman" pitchFamily="18" charset="0"/>
                <a:cs typeface="Times New Roman" pitchFamily="18" charset="0"/>
              </a:rPr>
              <a:t>29 avril 2025 </a:t>
            </a:r>
          </a:p>
          <a:p>
            <a:pPr algn="ctr" fontAlgn="base"/>
            <a:r>
              <a:rPr lang="fr-FR" sz="1050" dirty="0" smtClean="0">
                <a:solidFill>
                  <a:srgbClr val="002060"/>
                </a:solidFill>
                <a:latin typeface="Times New Roman" pitchFamily="18" charset="0"/>
                <a:cs typeface="Times New Roman" pitchFamily="18" charset="0"/>
              </a:rPr>
              <a:t>Anniversaire de mariage </a:t>
            </a:r>
            <a:endParaRPr lang="fr-FR" sz="1050" dirty="0">
              <a:solidFill>
                <a:srgbClr val="002060"/>
              </a:solidFill>
              <a:latin typeface="Times New Roman" pitchFamily="18" charset="0"/>
              <a:cs typeface="Times New Roman" pitchFamily="18" charset="0"/>
            </a:endParaRPr>
          </a:p>
        </p:txBody>
      </p:sp>
      <p:pic>
        <p:nvPicPr>
          <p:cNvPr id="11" name="Picture 2" descr="https://larpprevoir.net/wp-content/uploads/2025/04/Joel-LAISNEY-1-225x300.jpg"/>
          <p:cNvPicPr>
            <a:picLocks noChangeAspect="1" noChangeArrowheads="1"/>
          </p:cNvPicPr>
          <p:nvPr/>
        </p:nvPicPr>
        <p:blipFill>
          <a:blip r:embed="rId4" cstate="email"/>
          <a:srcRect/>
          <a:stretch>
            <a:fillRect/>
          </a:stretch>
        </p:blipFill>
        <p:spPr bwMode="auto">
          <a:xfrm>
            <a:off x="2900346" y="3209127"/>
            <a:ext cx="2428892" cy="3238523"/>
          </a:xfrm>
          <a:prstGeom prst="rect">
            <a:avLst/>
          </a:prstGeom>
          <a:ln>
            <a:noFill/>
          </a:ln>
          <a:effectLst>
            <a:softEdge rad="112500"/>
          </a:effectLst>
        </p:spPr>
      </p:pic>
      <p:sp>
        <p:nvSpPr>
          <p:cNvPr id="12" name="Rectangle 11"/>
          <p:cNvSpPr/>
          <p:nvPr/>
        </p:nvSpPr>
        <p:spPr>
          <a:xfrm>
            <a:off x="592918" y="4137821"/>
            <a:ext cx="2357454" cy="1869743"/>
          </a:xfrm>
          <a:prstGeom prst="rect">
            <a:avLst/>
          </a:prstGeom>
        </p:spPr>
        <p:txBody>
          <a:bodyPr wrap="square">
            <a:spAutoFit/>
          </a:bodyPr>
          <a:lstStyle/>
          <a:p>
            <a:pPr algn="just" fontAlgn="base"/>
            <a:r>
              <a:rPr lang="fr-FR" sz="1050" dirty="0" smtClean="0">
                <a:solidFill>
                  <a:srgbClr val="002060"/>
                </a:solidFill>
                <a:latin typeface="Times New Roman" pitchFamily="18" charset="0"/>
                <a:cs typeface="Times New Roman" pitchFamily="18" charset="0"/>
              </a:rPr>
              <a:t>Joël et Sylviane LAISNEY, viennent de fêter leur 50 ans de mariage, à cette occasion un bouquet de fleurs, leur à été offert par les membres du conseil d’Administration. Ils ont envoyé un mail de remerciements.</a:t>
            </a:r>
          </a:p>
          <a:p>
            <a:pPr algn="just" fontAlgn="base"/>
            <a:r>
              <a:rPr lang="fr-FR" sz="1050" dirty="0" smtClean="0">
                <a:solidFill>
                  <a:srgbClr val="002060"/>
                </a:solidFill>
                <a:latin typeface="Times New Roman" pitchFamily="18" charset="0"/>
                <a:cs typeface="Times New Roman" pitchFamily="18" charset="0"/>
              </a:rPr>
              <a:t>Ci contre la photo du bouquet qu’ils ont reçu.</a:t>
            </a:r>
          </a:p>
          <a:p>
            <a:pPr algn="just" fontAlgn="base"/>
            <a:r>
              <a:rPr lang="fr-FR" sz="1050" dirty="0" smtClean="0">
                <a:solidFill>
                  <a:srgbClr val="002060"/>
                </a:solidFill>
                <a:latin typeface="Times New Roman" pitchFamily="18" charset="0"/>
                <a:cs typeface="Times New Roman" pitchFamily="18" charset="0"/>
              </a:rPr>
              <a:t>Nous leur souhaitons beaucoup de bonheur</a:t>
            </a:r>
          </a:p>
          <a:p>
            <a:pPr algn="just" fontAlgn="base"/>
            <a:endParaRPr lang="fr-FR" sz="1050" dirty="0">
              <a:solidFill>
                <a:srgbClr val="002060"/>
              </a:solidFill>
              <a:latin typeface="Times New Roman" pitchFamily="18" charset="0"/>
              <a:cs typeface="Times New Roman" pitchFamily="18" charset="0"/>
            </a:endParaRPr>
          </a:p>
        </p:txBody>
      </p:sp>
      <p:sp>
        <p:nvSpPr>
          <p:cNvPr id="13" name="ZoneTexte 12"/>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19</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664487" y="3780631"/>
            <a:ext cx="2357454" cy="369332"/>
          </a:xfrm>
          <a:prstGeom prst="rect">
            <a:avLst/>
          </a:prstGeom>
          <a:noFill/>
        </p:spPr>
        <p:txBody>
          <a:bodyPr wrap="square" rtlCol="0">
            <a:spAutoFit/>
          </a:bodyPr>
          <a:lstStyle/>
          <a:p>
            <a:r>
              <a:rPr lang="fr-FR" dirty="0" smtClean="0"/>
              <a:t>Bilan financier</a:t>
            </a:r>
            <a:endParaRPr lang="fr-FR" dirty="0"/>
          </a:p>
        </p:txBody>
      </p:sp>
      <p:sp>
        <p:nvSpPr>
          <p:cNvPr id="16386" name="AutoShape 2" descr="bilan financier 2024 pour B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bilan financier 2024 pour BL.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6390" name="Picture 6" descr="C:\Users\Arnold\OneDrive\bilan financier 2024 pour BL.jpg"/>
          <p:cNvPicPr>
            <a:picLocks noChangeAspect="1" noChangeArrowheads="1"/>
          </p:cNvPicPr>
          <p:nvPr/>
        </p:nvPicPr>
        <p:blipFill>
          <a:blip r:embed="rId3" cstate="email"/>
          <a:srcRect/>
          <a:stretch>
            <a:fillRect/>
          </a:stretch>
        </p:blipFill>
        <p:spPr bwMode="auto">
          <a:xfrm>
            <a:off x="592917" y="280169"/>
            <a:ext cx="4643470" cy="6715172"/>
          </a:xfrm>
          <a:prstGeom prst="rect">
            <a:avLst/>
          </a:prstGeom>
          <a:noFill/>
        </p:spPr>
      </p:pic>
      <p:sp>
        <p:nvSpPr>
          <p:cNvPr id="6" name="ZoneTexte 5"/>
          <p:cNvSpPr txBox="1"/>
          <p:nvPr/>
        </p:nvSpPr>
        <p:spPr>
          <a:xfrm>
            <a:off x="592917" y="0"/>
            <a:ext cx="4736321"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Bilan Financier</a:t>
            </a:r>
            <a:endParaRPr lang="fr-FR" sz="1200" dirty="0">
              <a:solidFill>
                <a:srgbClr val="002060"/>
              </a:solidFill>
              <a:latin typeface="Baskerville Old Face" pitchFamily="18" charset="0"/>
            </a:endParaRPr>
          </a:p>
        </p:txBody>
      </p:sp>
      <p:sp>
        <p:nvSpPr>
          <p:cNvPr id="7" name="ZoneTexte 6"/>
          <p:cNvSpPr txBox="1"/>
          <p:nvPr/>
        </p:nvSpPr>
        <p:spPr>
          <a:xfrm>
            <a:off x="664355" y="6995341"/>
            <a:ext cx="4664883" cy="507831"/>
          </a:xfrm>
          <a:prstGeom prst="rect">
            <a:avLst/>
          </a:prstGeom>
          <a:noFill/>
        </p:spPr>
        <p:txBody>
          <a:bodyPr wrap="square" rtlCol="0">
            <a:spAutoFit/>
          </a:bodyPr>
          <a:lstStyle/>
          <a:p>
            <a:r>
              <a:rPr lang="fr-FR" sz="900" dirty="0" smtClean="0">
                <a:solidFill>
                  <a:srgbClr val="002060"/>
                </a:solidFill>
                <a:latin typeface="Times New Roman" pitchFamily="18" charset="0"/>
                <a:cs typeface="Times New Roman" pitchFamily="18" charset="0"/>
              </a:rPr>
              <a:t>Conformément à l’article II de l’ARP, les fonctions de membres du conseil,</a:t>
            </a:r>
            <a:br>
              <a:rPr lang="fr-FR" sz="900" dirty="0" smtClean="0">
                <a:solidFill>
                  <a:srgbClr val="002060"/>
                </a:solidFill>
                <a:latin typeface="Times New Roman" pitchFamily="18" charset="0"/>
                <a:cs typeface="Times New Roman" pitchFamily="18" charset="0"/>
              </a:rPr>
            </a:br>
            <a:r>
              <a:rPr lang="fr-FR" sz="900" dirty="0" smtClean="0">
                <a:solidFill>
                  <a:srgbClr val="002060"/>
                </a:solidFill>
                <a:latin typeface="Times New Roman" pitchFamily="18" charset="0"/>
                <a:cs typeface="Times New Roman" pitchFamily="18" charset="0"/>
              </a:rPr>
              <a:t>sont bénévoles et n’ouvrent à aucune indemnité.</a:t>
            </a:r>
          </a:p>
          <a:p>
            <a:r>
              <a:rPr lang="fr-FR" sz="900" dirty="0" smtClean="0">
                <a:solidFill>
                  <a:srgbClr val="002060"/>
                </a:solidFill>
                <a:latin typeface="Times New Roman" pitchFamily="18" charset="0"/>
                <a:cs typeface="Times New Roman" pitchFamily="18" charset="0"/>
              </a:rPr>
              <a:t> </a:t>
            </a:r>
          </a:p>
        </p:txBody>
      </p:sp>
      <p:pic>
        <p:nvPicPr>
          <p:cNvPr id="8" name="Picture 6" descr="C:\Users\Arnold\OneDrive\bilan financier 2024 pour BL.jpg"/>
          <p:cNvPicPr>
            <a:picLocks noChangeAspect="1" noChangeArrowheads="1"/>
          </p:cNvPicPr>
          <p:nvPr/>
        </p:nvPicPr>
        <p:blipFill>
          <a:blip r:embed="rId4" cstate="email"/>
          <a:srcRect/>
          <a:stretch>
            <a:fillRect/>
          </a:stretch>
        </p:blipFill>
        <p:spPr bwMode="auto">
          <a:xfrm rot="10800000" flipV="1">
            <a:off x="735793" y="6495275"/>
            <a:ext cx="4500594" cy="428628"/>
          </a:xfrm>
          <a:prstGeom prst="rect">
            <a:avLst/>
          </a:prstGeom>
          <a:noFill/>
        </p:spPr>
      </p:pic>
      <p:sp>
        <p:nvSpPr>
          <p:cNvPr id="9" name="ZoneTexte 8"/>
          <p:cNvSpPr txBox="1"/>
          <p:nvPr/>
        </p:nvSpPr>
        <p:spPr>
          <a:xfrm>
            <a:off x="664356" y="6566713"/>
            <a:ext cx="4429156" cy="261610"/>
          </a:xfrm>
          <a:prstGeom prst="rect">
            <a:avLst/>
          </a:prstGeom>
          <a:noFill/>
        </p:spPr>
        <p:txBody>
          <a:bodyPr wrap="square" rtlCol="0">
            <a:spAutoFit/>
          </a:bodyPr>
          <a:lstStyle/>
          <a:p>
            <a:pPr algn="r"/>
            <a:r>
              <a:rPr lang="fr-FR" sz="1100" b="1" dirty="0" smtClean="0">
                <a:latin typeface="Baskerville Old Face" pitchFamily="18" charset="0"/>
              </a:rPr>
              <a:t>TOTAL DES AVOIRS     </a:t>
            </a:r>
            <a:endParaRPr lang="fr-FR" sz="1200" b="1" dirty="0">
              <a:latin typeface="Baskerville Old Face" pitchFamily="18" charset="0"/>
            </a:endParaRPr>
          </a:p>
        </p:txBody>
      </p:sp>
      <p:sp>
        <p:nvSpPr>
          <p:cNvPr id="10" name="ZoneTexte 9"/>
          <p:cNvSpPr txBox="1"/>
          <p:nvPr/>
        </p:nvSpPr>
        <p:spPr>
          <a:xfrm>
            <a:off x="0" y="3780631"/>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20</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Users\Arnold\OneDrive\bilan financier 2024 pour BL.jpg"/>
          <p:cNvPicPr>
            <a:picLocks noChangeAspect="1" noChangeArrowheads="1"/>
          </p:cNvPicPr>
          <p:nvPr/>
        </p:nvPicPr>
        <p:blipFill>
          <a:blip r:embed="rId3" cstate="email"/>
          <a:srcRect/>
          <a:stretch>
            <a:fillRect/>
          </a:stretch>
        </p:blipFill>
        <p:spPr bwMode="auto">
          <a:xfrm>
            <a:off x="592917" y="423045"/>
            <a:ext cx="4736321" cy="6715172"/>
          </a:xfrm>
          <a:prstGeom prst="rect">
            <a:avLst/>
          </a:prstGeom>
          <a:noFill/>
        </p:spPr>
      </p:pic>
      <p:pic>
        <p:nvPicPr>
          <p:cNvPr id="3" name="Picture 6" descr="C:\Users\Arnold\OneDrive\bilan financier 2024 pour BL.jpg"/>
          <p:cNvPicPr>
            <a:picLocks noChangeAspect="1" noChangeArrowheads="1"/>
          </p:cNvPicPr>
          <p:nvPr/>
        </p:nvPicPr>
        <p:blipFill>
          <a:blip r:embed="rId4" cstate="email"/>
          <a:srcRect/>
          <a:stretch>
            <a:fillRect/>
          </a:stretch>
        </p:blipFill>
        <p:spPr bwMode="auto">
          <a:xfrm>
            <a:off x="592917" y="6709589"/>
            <a:ext cx="3643338" cy="428628"/>
          </a:xfrm>
          <a:prstGeom prst="rect">
            <a:avLst/>
          </a:prstGeom>
          <a:noFill/>
        </p:spPr>
      </p:pic>
      <p:sp>
        <p:nvSpPr>
          <p:cNvPr id="4" name="ZoneTexte 3"/>
          <p:cNvSpPr txBox="1"/>
          <p:nvPr/>
        </p:nvSpPr>
        <p:spPr>
          <a:xfrm>
            <a:off x="592918" y="6781027"/>
            <a:ext cx="3643338" cy="307777"/>
          </a:xfrm>
          <a:prstGeom prst="rect">
            <a:avLst/>
          </a:prstGeom>
          <a:noFill/>
        </p:spPr>
        <p:txBody>
          <a:bodyPr wrap="square" rtlCol="0">
            <a:spAutoFit/>
          </a:bodyPr>
          <a:lstStyle/>
          <a:p>
            <a:r>
              <a:rPr lang="fr-FR" sz="1400" b="1" dirty="0" smtClean="0">
                <a:latin typeface="Baskerville Old Face" pitchFamily="18" charset="0"/>
              </a:rPr>
              <a:t>01/01/2025 </a:t>
            </a:r>
            <a:endParaRPr lang="fr-FR" sz="1400" b="1" dirty="0">
              <a:latin typeface="Baskerville Old Face" pitchFamily="18" charset="0"/>
            </a:endParaRPr>
          </a:p>
        </p:txBody>
      </p:sp>
      <p:sp>
        <p:nvSpPr>
          <p:cNvPr id="6" name="Rectangle 5"/>
          <p:cNvSpPr/>
          <p:nvPr/>
        </p:nvSpPr>
        <p:spPr>
          <a:xfrm>
            <a:off x="1766785" y="0"/>
            <a:ext cx="1794081" cy="276999"/>
          </a:xfrm>
          <a:prstGeom prst="rect">
            <a:avLst/>
          </a:prstGeom>
        </p:spPr>
        <p:txBody>
          <a:bodyPr wrap="square">
            <a:spAutoFit/>
          </a:bodyPr>
          <a:lstStyle/>
          <a:p>
            <a:pPr algn="ctr"/>
            <a:r>
              <a:rPr lang="fr-FR" sz="1200" dirty="0" smtClean="0">
                <a:solidFill>
                  <a:srgbClr val="002060"/>
                </a:solidFill>
                <a:latin typeface="Baskerville Old Face" pitchFamily="18" charset="0"/>
              </a:rPr>
              <a:t>Bilan Financier</a:t>
            </a:r>
            <a:endParaRPr lang="fr-FR" sz="1200" dirty="0">
              <a:solidFill>
                <a:srgbClr val="002060"/>
              </a:solidFill>
              <a:latin typeface="Baskerville Old Face" pitchFamily="18" charset="0"/>
            </a:endParaRPr>
          </a:p>
        </p:txBody>
      </p:sp>
      <p:sp>
        <p:nvSpPr>
          <p:cNvPr id="8" name="ZoneTexte 7"/>
          <p:cNvSpPr txBox="1"/>
          <p:nvPr/>
        </p:nvSpPr>
        <p:spPr>
          <a:xfrm>
            <a:off x="0" y="3709193"/>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21</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Arnold\Documents\Scan0001.jpg"/>
          <p:cNvPicPr>
            <a:picLocks noChangeAspect="1" noChangeArrowheads="1"/>
          </p:cNvPicPr>
          <p:nvPr/>
        </p:nvPicPr>
        <p:blipFill>
          <a:blip r:embed="rId2" cstate="email">
            <a:lum contrast="-10000"/>
          </a:blip>
          <a:srcRect/>
          <a:stretch>
            <a:fillRect/>
          </a:stretch>
        </p:blipFill>
        <p:spPr bwMode="auto">
          <a:xfrm>
            <a:off x="592917" y="0"/>
            <a:ext cx="4736321" cy="7561263"/>
          </a:xfrm>
          <a:prstGeom prst="rect">
            <a:avLst/>
          </a:prstGeom>
          <a:noFill/>
        </p:spPr>
      </p:pic>
      <p:sp>
        <p:nvSpPr>
          <p:cNvPr id="3" name="ZoneTexte 2"/>
          <p:cNvSpPr txBox="1"/>
          <p:nvPr/>
        </p:nvSpPr>
        <p:spPr>
          <a:xfrm>
            <a:off x="0" y="3852069"/>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22</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Arnold\Documents\Scan0004.jpg"/>
          <p:cNvPicPr>
            <a:picLocks noChangeAspect="1" noChangeArrowheads="1"/>
          </p:cNvPicPr>
          <p:nvPr/>
        </p:nvPicPr>
        <p:blipFill>
          <a:blip r:embed="rId2" cstate="email">
            <a:lum contrast="-10000"/>
          </a:blip>
          <a:srcRect/>
          <a:stretch>
            <a:fillRect/>
          </a:stretch>
        </p:blipFill>
        <p:spPr bwMode="auto">
          <a:xfrm>
            <a:off x="592917" y="0"/>
            <a:ext cx="4736321" cy="7561263"/>
          </a:xfrm>
          <a:prstGeom prst="rect">
            <a:avLst/>
          </a:prstGeom>
          <a:noFill/>
        </p:spPr>
      </p:pic>
      <p:sp>
        <p:nvSpPr>
          <p:cNvPr id="3" name="ZoneTexte 2"/>
          <p:cNvSpPr txBox="1"/>
          <p:nvPr/>
        </p:nvSpPr>
        <p:spPr>
          <a:xfrm>
            <a:off x="0" y="3709193"/>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23</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C:\Users\Arnold\Documents\Scan0005.jpg"/>
          <p:cNvPicPr>
            <a:picLocks noChangeAspect="1" noChangeArrowheads="1"/>
          </p:cNvPicPr>
          <p:nvPr/>
        </p:nvPicPr>
        <p:blipFill>
          <a:blip r:embed="rId2" cstate="email">
            <a:lum contrast="-10000"/>
          </a:blip>
          <a:srcRect/>
          <a:stretch>
            <a:fillRect/>
          </a:stretch>
        </p:blipFill>
        <p:spPr bwMode="auto">
          <a:xfrm>
            <a:off x="592916" y="0"/>
            <a:ext cx="4736321" cy="7561263"/>
          </a:xfrm>
          <a:prstGeom prst="rect">
            <a:avLst/>
          </a:prstGeom>
          <a:noFill/>
        </p:spPr>
      </p:pic>
      <p:sp>
        <p:nvSpPr>
          <p:cNvPr id="3" name="ZoneTexte 2"/>
          <p:cNvSpPr txBox="1"/>
          <p:nvPr/>
        </p:nvSpPr>
        <p:spPr>
          <a:xfrm>
            <a:off x="0" y="3637755"/>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24</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1030020.JPG"/>
          <p:cNvPicPr>
            <a:picLocks noGrp="1" noChangeAspect="1"/>
          </p:cNvPicPr>
          <p:nvPr isPhoto="1"/>
        </p:nvPicPr>
        <p:blipFill>
          <a:blip r:embed="rId2" cstate="email">
            <a:lum bright="10000" contrast="10000"/>
          </a:blip>
          <a:srcRect/>
          <a:stretch>
            <a:fillRect/>
          </a:stretch>
        </p:blipFill>
        <p:spPr>
          <a:xfrm>
            <a:off x="592917" y="0"/>
            <a:ext cx="2357453" cy="1476375"/>
          </a:xfrm>
          <a:prstGeom prst="rect">
            <a:avLst/>
          </a:prstGeom>
          <a:ln>
            <a:noFill/>
          </a:ln>
          <a:effectLst>
            <a:softEdge rad="112500"/>
          </a:effectLst>
        </p:spPr>
      </p:pic>
      <p:pic>
        <p:nvPicPr>
          <p:cNvPr id="5" name="Image 4" descr="P1030024.JPG"/>
          <p:cNvPicPr>
            <a:picLocks noGrp="1" noChangeAspect="1"/>
          </p:cNvPicPr>
          <p:nvPr isPhoto="1"/>
        </p:nvPicPr>
        <p:blipFill>
          <a:blip r:embed="rId3" cstate="email">
            <a:lum bright="10000" contrast="10000"/>
          </a:blip>
          <a:srcRect/>
          <a:stretch>
            <a:fillRect/>
          </a:stretch>
        </p:blipFill>
        <p:spPr>
          <a:xfrm>
            <a:off x="2950371" y="-1"/>
            <a:ext cx="2378866" cy="1476376"/>
          </a:xfrm>
          <a:prstGeom prst="rect">
            <a:avLst/>
          </a:prstGeom>
          <a:ln>
            <a:noFill/>
          </a:ln>
          <a:effectLst>
            <a:softEdge rad="112500"/>
          </a:effectLst>
        </p:spPr>
      </p:pic>
      <p:pic>
        <p:nvPicPr>
          <p:cNvPr id="6" name="Image 5" descr="P1030029.JPG"/>
          <p:cNvPicPr>
            <a:picLocks noGrp="1" noChangeAspect="1"/>
          </p:cNvPicPr>
          <p:nvPr isPhoto="1"/>
        </p:nvPicPr>
        <p:blipFill>
          <a:blip r:embed="rId4" cstate="email">
            <a:lum bright="10000" contrast="10000"/>
          </a:blip>
          <a:srcRect/>
          <a:stretch>
            <a:fillRect/>
          </a:stretch>
        </p:blipFill>
        <p:spPr>
          <a:xfrm>
            <a:off x="592917" y="1764407"/>
            <a:ext cx="4736321" cy="2449866"/>
          </a:xfrm>
          <a:prstGeom prst="rect">
            <a:avLst/>
          </a:prstGeom>
          <a:ln>
            <a:noFill/>
          </a:ln>
          <a:effectLst>
            <a:softEdge rad="112500"/>
          </a:effectLst>
        </p:spPr>
      </p:pic>
      <p:pic>
        <p:nvPicPr>
          <p:cNvPr id="7" name="Image 6" descr="P1030033.JPG"/>
          <p:cNvPicPr>
            <a:picLocks noGrp="1" noChangeAspect="1"/>
          </p:cNvPicPr>
          <p:nvPr isPhoto="1"/>
        </p:nvPicPr>
        <p:blipFill>
          <a:blip r:embed="rId5" cstate="email">
            <a:lum/>
          </a:blip>
          <a:srcRect/>
          <a:stretch>
            <a:fillRect/>
          </a:stretch>
        </p:blipFill>
        <p:spPr>
          <a:xfrm>
            <a:off x="592917" y="4644727"/>
            <a:ext cx="4736321" cy="2664180"/>
          </a:xfrm>
          <a:prstGeom prst="rect">
            <a:avLst/>
          </a:prstGeom>
          <a:ln>
            <a:noFill/>
          </a:ln>
          <a:effectLst>
            <a:softEdge rad="112500"/>
          </a:effectLst>
        </p:spPr>
      </p:pic>
      <p:sp>
        <p:nvSpPr>
          <p:cNvPr id="10" name="ZoneTexte 9"/>
          <p:cNvSpPr txBox="1"/>
          <p:nvPr/>
        </p:nvSpPr>
        <p:spPr>
          <a:xfrm>
            <a:off x="664355" y="7281093"/>
            <a:ext cx="4664883" cy="261610"/>
          </a:xfrm>
          <a:prstGeom prst="rect">
            <a:avLst/>
          </a:prstGeom>
          <a:noFill/>
        </p:spPr>
        <p:txBody>
          <a:bodyPr wrap="square" rtlCol="0">
            <a:spAutoFit/>
          </a:bodyPr>
          <a:lstStyle/>
          <a:p>
            <a:r>
              <a:rPr lang="fr-FR" sz="1100" dirty="0" smtClean="0">
                <a:latin typeface="Times New Roman" pitchFamily="18" charset="0"/>
                <a:cs typeface="Times New Roman" pitchFamily="18" charset="0"/>
              </a:rPr>
              <a:t>      </a:t>
            </a:r>
            <a:r>
              <a:rPr lang="fr-FR" sz="1050" dirty="0" smtClean="0">
                <a:solidFill>
                  <a:srgbClr val="002060"/>
                </a:solidFill>
                <a:latin typeface="Times New Roman" pitchFamily="18" charset="0"/>
                <a:cs typeface="Times New Roman" pitchFamily="18" charset="0"/>
              </a:rPr>
              <a:t>Henri-Paul FIN             Joël REGNAT              Camille DELANNOY</a:t>
            </a:r>
            <a:endParaRPr lang="fr-FR" sz="1050" dirty="0">
              <a:solidFill>
                <a:srgbClr val="002060"/>
              </a:solidFill>
              <a:latin typeface="Times New Roman" pitchFamily="18" charset="0"/>
              <a:cs typeface="Times New Roman" pitchFamily="18" charset="0"/>
            </a:endParaRPr>
          </a:p>
        </p:txBody>
      </p:sp>
      <p:sp>
        <p:nvSpPr>
          <p:cNvPr id="11" name="ZoneTexte 10"/>
          <p:cNvSpPr txBox="1"/>
          <p:nvPr/>
        </p:nvSpPr>
        <p:spPr>
          <a:xfrm>
            <a:off x="592917" y="4212679"/>
            <a:ext cx="4736321" cy="253916"/>
          </a:xfrm>
          <a:prstGeom prst="rect">
            <a:avLst/>
          </a:prstGeom>
          <a:noFill/>
        </p:spPr>
        <p:txBody>
          <a:bodyPr wrap="square" rtlCol="0">
            <a:spAutoFit/>
          </a:bodyPr>
          <a:lstStyle/>
          <a:p>
            <a:r>
              <a:rPr lang="fr-FR" sz="1050" dirty="0" smtClean="0">
                <a:solidFill>
                  <a:srgbClr val="002060"/>
                </a:solidFill>
                <a:latin typeface="Times New Roman" pitchFamily="18" charset="0"/>
                <a:cs typeface="Times New Roman" pitchFamily="18" charset="0"/>
              </a:rPr>
              <a:t>Claire GAUCHER  &amp;  Martine POIRIER  Préparent le tirage au sort de la tombola</a:t>
            </a:r>
            <a:endParaRPr lang="fr-FR" sz="1050" dirty="0">
              <a:solidFill>
                <a:srgbClr val="002060"/>
              </a:solidFill>
              <a:latin typeface="Times New Roman" pitchFamily="18" charset="0"/>
              <a:cs typeface="Times New Roman" pitchFamily="18" charset="0"/>
            </a:endParaRPr>
          </a:p>
        </p:txBody>
      </p:sp>
      <p:sp>
        <p:nvSpPr>
          <p:cNvPr id="12" name="Rectangle 11"/>
          <p:cNvSpPr/>
          <p:nvPr/>
        </p:nvSpPr>
        <p:spPr>
          <a:xfrm>
            <a:off x="3168675" y="1476375"/>
            <a:ext cx="2160563" cy="253916"/>
          </a:xfrm>
          <a:prstGeom prst="rect">
            <a:avLst/>
          </a:prstGeom>
        </p:spPr>
        <p:txBody>
          <a:bodyPr wrap="square">
            <a:spAutoFit/>
          </a:bodyPr>
          <a:lstStyle/>
          <a:p>
            <a:pPr algn="ctr"/>
            <a:r>
              <a:rPr lang="fr-FR" sz="1050" dirty="0" smtClean="0">
                <a:solidFill>
                  <a:srgbClr val="002060"/>
                </a:solidFill>
                <a:latin typeface="Times New Roman" pitchFamily="18" charset="0"/>
                <a:cs typeface="Times New Roman" pitchFamily="18" charset="0"/>
              </a:rPr>
              <a:t> </a:t>
            </a:r>
            <a:endParaRPr lang="fr-FR" sz="1050" dirty="0">
              <a:solidFill>
                <a:srgbClr val="002060"/>
              </a:solidFill>
              <a:latin typeface="Times New Roman" pitchFamily="18" charset="0"/>
              <a:cs typeface="Times New Roman" pitchFamily="18" charset="0"/>
            </a:endParaRPr>
          </a:p>
        </p:txBody>
      </p:sp>
      <p:sp>
        <p:nvSpPr>
          <p:cNvPr id="13" name="Rectangle 12"/>
          <p:cNvSpPr/>
          <p:nvPr/>
        </p:nvSpPr>
        <p:spPr>
          <a:xfrm>
            <a:off x="360363" y="1476375"/>
            <a:ext cx="4968874" cy="253916"/>
          </a:xfrm>
          <a:prstGeom prst="rect">
            <a:avLst/>
          </a:prstGeom>
        </p:spPr>
        <p:txBody>
          <a:bodyPr wrap="square">
            <a:spAutoFit/>
          </a:bodyPr>
          <a:lstStyle/>
          <a:p>
            <a:pPr algn="ctr"/>
            <a:r>
              <a:rPr lang="fr-FR" sz="1050" dirty="0" smtClean="0">
                <a:solidFill>
                  <a:srgbClr val="002060"/>
                </a:solidFill>
                <a:latin typeface="Times New Roman" pitchFamily="18" charset="0"/>
                <a:cs typeface="Times New Roman" pitchFamily="18" charset="0"/>
              </a:rPr>
              <a:t>Nadine </a:t>
            </a:r>
            <a:r>
              <a:rPr lang="fr-FR" sz="1000" dirty="0" smtClean="0">
                <a:solidFill>
                  <a:srgbClr val="002060"/>
                </a:solidFill>
                <a:latin typeface="Times New Roman" pitchFamily="18" charset="0"/>
                <a:cs typeface="Times New Roman" pitchFamily="18" charset="0"/>
              </a:rPr>
              <a:t>PETINIOT</a:t>
            </a:r>
            <a:r>
              <a:rPr lang="fr-FR" sz="1050" dirty="0" smtClean="0">
                <a:solidFill>
                  <a:srgbClr val="002060"/>
                </a:solidFill>
                <a:latin typeface="Times New Roman" pitchFamily="18" charset="0"/>
                <a:cs typeface="Times New Roman" pitchFamily="18" charset="0"/>
              </a:rPr>
              <a:t>  &amp;  Joël </a:t>
            </a:r>
            <a:r>
              <a:rPr lang="fr-FR" sz="1000" dirty="0" smtClean="0">
                <a:solidFill>
                  <a:srgbClr val="002060"/>
                </a:solidFill>
                <a:latin typeface="Times New Roman" pitchFamily="18" charset="0"/>
                <a:cs typeface="Times New Roman" pitchFamily="18" charset="0"/>
              </a:rPr>
              <a:t>HAUTDEBOURG</a:t>
            </a:r>
            <a:r>
              <a:rPr lang="fr-FR" sz="1050" dirty="0" smtClean="0">
                <a:solidFill>
                  <a:srgbClr val="002060"/>
                </a:solidFill>
                <a:latin typeface="Times New Roman" pitchFamily="18" charset="0"/>
                <a:cs typeface="Times New Roman" pitchFamily="18" charset="0"/>
              </a:rPr>
              <a:t>      Dominique &amp; Catherine </a:t>
            </a:r>
            <a:r>
              <a:rPr lang="fr-FR" sz="1000" dirty="0" smtClean="0">
                <a:solidFill>
                  <a:srgbClr val="002060"/>
                </a:solidFill>
                <a:latin typeface="Times New Roman" pitchFamily="18" charset="0"/>
                <a:cs typeface="Times New Roman" pitchFamily="18" charset="0"/>
              </a:rPr>
              <a:t>TOGO</a:t>
            </a:r>
            <a:endParaRPr lang="fr-FR" sz="1000" dirty="0">
              <a:solidFill>
                <a:srgbClr val="002060"/>
              </a:solidFill>
              <a:latin typeface="Times New Roman" pitchFamily="18" charset="0"/>
              <a:cs typeface="Times New Roman" pitchFamily="18" charset="0"/>
            </a:endParaRPr>
          </a:p>
        </p:txBody>
      </p:sp>
      <p:sp>
        <p:nvSpPr>
          <p:cNvPr id="14" name="ZoneTexte 13"/>
          <p:cNvSpPr txBox="1"/>
          <p:nvPr/>
        </p:nvSpPr>
        <p:spPr>
          <a:xfrm>
            <a:off x="0" y="3780631"/>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25</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P1030042.JPG"/>
          <p:cNvPicPr>
            <a:picLocks noGrp="1" noChangeAspect="1"/>
          </p:cNvPicPr>
          <p:nvPr isPhoto="1">
            <p:ph idx="1"/>
          </p:nvPr>
        </p:nvPicPr>
        <p:blipFill>
          <a:blip r:embed="rId2" cstate="email">
            <a:lum bright="10000" contrast="10000"/>
          </a:blip>
          <a:srcRect/>
          <a:stretch>
            <a:fillRect/>
          </a:stretch>
        </p:blipFill>
        <p:spPr>
          <a:xfrm>
            <a:off x="592917" y="0"/>
            <a:ext cx="2924175" cy="1994681"/>
          </a:xfrm>
          <a:prstGeom prst="rect">
            <a:avLst/>
          </a:prstGeom>
          <a:ln>
            <a:noFill/>
          </a:ln>
          <a:effectLst>
            <a:softEdge rad="112500"/>
          </a:effectLst>
        </p:spPr>
      </p:pic>
      <p:pic>
        <p:nvPicPr>
          <p:cNvPr id="5" name="Image 4" descr="P1030037.JPG"/>
          <p:cNvPicPr>
            <a:picLocks noGrp="1" noChangeAspect="1"/>
          </p:cNvPicPr>
          <p:nvPr isPhoto="1"/>
        </p:nvPicPr>
        <p:blipFill>
          <a:blip r:embed="rId3" cstate="email">
            <a:lum bright="10000" contrast="10000"/>
          </a:blip>
          <a:srcRect/>
          <a:stretch>
            <a:fillRect/>
          </a:stretch>
        </p:blipFill>
        <p:spPr>
          <a:xfrm rot="5400000">
            <a:off x="3428215" y="93659"/>
            <a:ext cx="1994683" cy="1807364"/>
          </a:xfrm>
          <a:prstGeom prst="rect">
            <a:avLst/>
          </a:prstGeom>
          <a:ln>
            <a:noFill/>
          </a:ln>
          <a:effectLst>
            <a:softEdge rad="112500"/>
          </a:effectLst>
        </p:spPr>
      </p:pic>
      <p:pic>
        <p:nvPicPr>
          <p:cNvPr id="1026" name="Picture 2" descr="F:\A Dossiers Diaporamas\N° 52 à 78 L'ARP  actions         2011-2019\L'ARP Voyages de 2011 2019 N°59 à 78\L'Arp Paris 2025\Photos\Photos\P1030035.JPG"/>
          <p:cNvPicPr>
            <a:picLocks noChangeAspect="1" noChangeArrowheads="1"/>
          </p:cNvPicPr>
          <p:nvPr/>
        </p:nvPicPr>
        <p:blipFill>
          <a:blip r:embed="rId4" cstate="email">
            <a:lum bright="10000" contrast="10000"/>
          </a:blip>
          <a:srcRect/>
          <a:stretch>
            <a:fillRect/>
          </a:stretch>
        </p:blipFill>
        <p:spPr bwMode="auto">
          <a:xfrm rot="5400000">
            <a:off x="2963864" y="5195895"/>
            <a:ext cx="2566187" cy="2164551"/>
          </a:xfrm>
          <a:prstGeom prst="rect">
            <a:avLst/>
          </a:prstGeom>
          <a:ln>
            <a:noFill/>
          </a:ln>
          <a:effectLst>
            <a:softEdge rad="112500"/>
          </a:effectLst>
        </p:spPr>
      </p:pic>
      <p:pic>
        <p:nvPicPr>
          <p:cNvPr id="1027" name="Picture 3" descr="F:\A Dossiers Diaporamas\N° 52 à 78 L'ARP  actions         2011-2019\L'ARP Voyages de 2011 2019 N°59 à 78\L'Arp Paris 2025\Photos\Photos\P1030045.JPG"/>
          <p:cNvPicPr>
            <a:picLocks noChangeAspect="1" noChangeArrowheads="1"/>
          </p:cNvPicPr>
          <p:nvPr/>
        </p:nvPicPr>
        <p:blipFill>
          <a:blip r:embed="rId5" cstate="email">
            <a:lum bright="10000" contrast="10000"/>
          </a:blip>
          <a:srcRect/>
          <a:stretch>
            <a:fillRect/>
          </a:stretch>
        </p:blipFill>
        <p:spPr bwMode="auto">
          <a:xfrm rot="5400000">
            <a:off x="2738286" y="2467868"/>
            <a:ext cx="3088790" cy="2093115"/>
          </a:xfrm>
          <a:prstGeom prst="rect">
            <a:avLst/>
          </a:prstGeom>
          <a:ln>
            <a:noFill/>
          </a:ln>
          <a:effectLst>
            <a:softEdge rad="112500"/>
          </a:effectLst>
        </p:spPr>
      </p:pic>
      <p:pic>
        <p:nvPicPr>
          <p:cNvPr id="1028" name="Picture 4" descr="F:\A Dossiers Diaporamas\N° 52 à 78 L'ARP  actions         2011-2019\L'ARP Voyages de 2011 2019 N°59 à 78\L'Arp Paris 2025\Photos\Photos\P1030046.JPG"/>
          <p:cNvPicPr>
            <a:picLocks noChangeAspect="1" noChangeArrowheads="1"/>
          </p:cNvPicPr>
          <p:nvPr/>
        </p:nvPicPr>
        <p:blipFill>
          <a:blip r:embed="rId6" cstate="email">
            <a:lum bright="10000" contrast="10000"/>
          </a:blip>
          <a:srcRect/>
          <a:stretch>
            <a:fillRect/>
          </a:stretch>
        </p:blipFill>
        <p:spPr bwMode="auto">
          <a:xfrm rot="5400000">
            <a:off x="616322" y="5013289"/>
            <a:ext cx="2524567" cy="2571384"/>
          </a:xfrm>
          <a:prstGeom prst="rect">
            <a:avLst/>
          </a:prstGeom>
          <a:ln>
            <a:noFill/>
          </a:ln>
          <a:effectLst>
            <a:softEdge rad="112500"/>
          </a:effectLst>
        </p:spPr>
      </p:pic>
      <p:pic>
        <p:nvPicPr>
          <p:cNvPr id="1029" name="Picture 5" descr="F:\A Dossiers Diaporamas\N° 52 à 78 L'ARP  actions         2011-2019\L'ARP Voyages de 2011 2019 N°59 à 78\L'Arp Paris 2025\Photos\Photos\P1020991.JPG"/>
          <p:cNvPicPr>
            <a:picLocks noChangeAspect="1" noChangeArrowheads="1"/>
          </p:cNvPicPr>
          <p:nvPr/>
        </p:nvPicPr>
        <p:blipFill>
          <a:blip r:embed="rId7" cstate="email">
            <a:lum bright="10000" contrast="10000"/>
          </a:blip>
          <a:srcRect/>
          <a:stretch>
            <a:fillRect/>
          </a:stretch>
        </p:blipFill>
        <p:spPr bwMode="auto">
          <a:xfrm rot="5400000">
            <a:off x="298413" y="2289186"/>
            <a:ext cx="3071834" cy="2482827"/>
          </a:xfrm>
          <a:prstGeom prst="rect">
            <a:avLst/>
          </a:prstGeom>
          <a:ln>
            <a:noFill/>
          </a:ln>
          <a:effectLst>
            <a:softEdge rad="112500"/>
          </a:effectLst>
        </p:spPr>
      </p:pic>
      <p:sp>
        <p:nvSpPr>
          <p:cNvPr id="8" name="ZoneTexte 7"/>
          <p:cNvSpPr txBox="1"/>
          <p:nvPr/>
        </p:nvSpPr>
        <p:spPr>
          <a:xfrm>
            <a:off x="0" y="3780631"/>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26</a:t>
            </a:r>
            <a:endParaRPr lang="fr-FR" sz="1200" dirty="0">
              <a:solidFill>
                <a:srgbClr val="002060"/>
              </a:solidFill>
              <a:latin typeface="Baskerville Old Face"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A Dossiers Diaporamas\N° 52 à 78 L'ARP  actions         2011-2019\L'ARP Voyages de 2011 2019 N°59 à 78\L'Arp Paris 2025\Photos\Photos\P1020983.JPG"/>
          <p:cNvPicPr>
            <a:picLocks noChangeAspect="1" noChangeArrowheads="1"/>
          </p:cNvPicPr>
          <p:nvPr/>
        </p:nvPicPr>
        <p:blipFill>
          <a:blip r:embed="rId2" cstate="email">
            <a:lum bright="30000" contrast="30000"/>
          </a:blip>
          <a:srcRect/>
          <a:stretch>
            <a:fillRect/>
          </a:stretch>
        </p:blipFill>
        <p:spPr bwMode="auto">
          <a:xfrm rot="5400000">
            <a:off x="842950" y="2744780"/>
            <a:ext cx="2214577" cy="2714643"/>
          </a:xfrm>
          <a:prstGeom prst="rect">
            <a:avLst/>
          </a:prstGeom>
          <a:ln>
            <a:noFill/>
          </a:ln>
          <a:effectLst>
            <a:softEdge rad="112500"/>
          </a:effectLst>
        </p:spPr>
      </p:pic>
      <p:pic>
        <p:nvPicPr>
          <p:cNvPr id="2051" name="Picture 3" descr="F:\A Dossiers Diaporamas\N° 52 à 78 L'ARP  actions         2011-2019\L'ARP Voyages de 2011 2019 N°59 à 78\L'Arp Paris 2025\Photos\Photos\P1020994.JPG"/>
          <p:cNvPicPr>
            <a:picLocks noChangeAspect="1" noChangeArrowheads="1"/>
          </p:cNvPicPr>
          <p:nvPr/>
        </p:nvPicPr>
        <p:blipFill>
          <a:blip r:embed="rId3" cstate="email">
            <a:lum bright="10000" contrast="10000"/>
          </a:blip>
          <a:srcRect/>
          <a:stretch>
            <a:fillRect/>
          </a:stretch>
        </p:blipFill>
        <p:spPr bwMode="auto">
          <a:xfrm rot="5400000">
            <a:off x="3196049" y="3076202"/>
            <a:ext cx="2214578" cy="2051800"/>
          </a:xfrm>
          <a:prstGeom prst="rect">
            <a:avLst/>
          </a:prstGeom>
          <a:ln>
            <a:noFill/>
          </a:ln>
          <a:effectLst>
            <a:softEdge rad="112500"/>
          </a:effectLst>
        </p:spPr>
      </p:pic>
      <p:pic>
        <p:nvPicPr>
          <p:cNvPr id="2052" name="Picture 4" descr="F:\A Dossiers Diaporamas\N° 52 à 78 L'ARP  actions         2011-2019\L'ARP Voyages de 2011 2019 N°59 à 78\L'Arp Paris 2025\Photos\Photos\P1020990.JPG"/>
          <p:cNvPicPr>
            <a:picLocks noChangeAspect="1" noChangeArrowheads="1"/>
          </p:cNvPicPr>
          <p:nvPr/>
        </p:nvPicPr>
        <p:blipFill>
          <a:blip r:embed="rId4" cstate="email">
            <a:lum bright="30000" contrast="30000"/>
          </a:blip>
          <a:srcRect/>
          <a:stretch>
            <a:fillRect/>
          </a:stretch>
        </p:blipFill>
        <p:spPr bwMode="auto">
          <a:xfrm>
            <a:off x="592917" y="5209391"/>
            <a:ext cx="2714644" cy="2351872"/>
          </a:xfrm>
          <a:prstGeom prst="rect">
            <a:avLst/>
          </a:prstGeom>
          <a:ln>
            <a:noFill/>
          </a:ln>
          <a:effectLst>
            <a:softEdge rad="112500"/>
          </a:effectLst>
        </p:spPr>
      </p:pic>
      <p:pic>
        <p:nvPicPr>
          <p:cNvPr id="2053" name="Picture 5" descr="F:\A Dossiers Diaporamas\N° 52 à 78 L'ARP  actions         2011-2019\L'ARP Voyages de 2011 2019 N°59 à 78\L'Arp Paris 2025\Photos\Photos\P1030012.JPG"/>
          <p:cNvPicPr>
            <a:picLocks noChangeAspect="1" noChangeArrowheads="1"/>
          </p:cNvPicPr>
          <p:nvPr/>
        </p:nvPicPr>
        <p:blipFill>
          <a:blip r:embed="rId5" cstate="email">
            <a:lum bright="20000" contrast="20000"/>
          </a:blip>
          <a:srcRect/>
          <a:stretch>
            <a:fillRect/>
          </a:stretch>
        </p:blipFill>
        <p:spPr bwMode="auto">
          <a:xfrm rot="5400000">
            <a:off x="3142463" y="5374489"/>
            <a:ext cx="2351872" cy="2021677"/>
          </a:xfrm>
          <a:prstGeom prst="rect">
            <a:avLst/>
          </a:prstGeom>
          <a:ln>
            <a:noFill/>
          </a:ln>
          <a:effectLst>
            <a:softEdge rad="112500"/>
          </a:effectLst>
        </p:spPr>
      </p:pic>
      <p:pic>
        <p:nvPicPr>
          <p:cNvPr id="2055" name="Picture 7" descr="F:\A Dossiers Diaporamas\N° 52 à 78 L'ARP  actions         2011-2019\L'ARP Voyages de 2011 2019 N°59 à 78\L'Arp Paris 2025\Photos\Photos\P1030050.JPG"/>
          <p:cNvPicPr>
            <a:picLocks noChangeAspect="1" noChangeArrowheads="1"/>
          </p:cNvPicPr>
          <p:nvPr/>
        </p:nvPicPr>
        <p:blipFill>
          <a:blip r:embed="rId6" cstate="email"/>
          <a:srcRect/>
          <a:stretch>
            <a:fillRect/>
          </a:stretch>
        </p:blipFill>
        <p:spPr bwMode="auto">
          <a:xfrm>
            <a:off x="18523855" y="3852069"/>
            <a:ext cx="24364121" cy="15536120"/>
          </a:xfrm>
          <a:prstGeom prst="rect">
            <a:avLst/>
          </a:prstGeom>
          <a:noFill/>
        </p:spPr>
      </p:pic>
      <p:pic>
        <p:nvPicPr>
          <p:cNvPr id="2056" name="Picture 8" descr="F:\A Dossiers Diaporamas\N° 52 à 78 L'ARP  actions         2011-2019\L'ARP Voyages de 2011 2019 N°59 à 78\L'Arp Paris 2025\Photos\Photos\P1030048.JPG"/>
          <p:cNvPicPr>
            <a:picLocks noChangeAspect="1" noChangeArrowheads="1"/>
          </p:cNvPicPr>
          <p:nvPr/>
        </p:nvPicPr>
        <p:blipFill>
          <a:blip r:embed="rId7" cstate="email">
            <a:lum bright="20000" contrast="20000"/>
          </a:blip>
          <a:srcRect/>
          <a:stretch>
            <a:fillRect/>
          </a:stretch>
        </p:blipFill>
        <p:spPr bwMode="auto">
          <a:xfrm>
            <a:off x="592917" y="0"/>
            <a:ext cx="4736321" cy="3008575"/>
          </a:xfrm>
          <a:prstGeom prst="rect">
            <a:avLst/>
          </a:prstGeom>
          <a:ln>
            <a:noFill/>
          </a:ln>
          <a:effectLst>
            <a:softEdge rad="112500"/>
          </a:effectLst>
        </p:spPr>
      </p:pic>
      <p:sp>
        <p:nvSpPr>
          <p:cNvPr id="13" name="ZoneTexte 12"/>
          <p:cNvSpPr txBox="1"/>
          <p:nvPr/>
        </p:nvSpPr>
        <p:spPr>
          <a:xfrm>
            <a:off x="1944539" y="0"/>
            <a:ext cx="2577468" cy="253916"/>
          </a:xfrm>
          <a:prstGeom prst="rect">
            <a:avLst/>
          </a:prstGeom>
          <a:noFill/>
        </p:spPr>
        <p:txBody>
          <a:bodyPr wrap="square" rtlCol="0">
            <a:spAutoFit/>
          </a:bodyPr>
          <a:lstStyle/>
          <a:p>
            <a:r>
              <a:rPr lang="fr-FR" sz="1050" dirty="0" smtClean="0">
                <a:solidFill>
                  <a:srgbClr val="002060"/>
                </a:solidFill>
                <a:latin typeface="Baskerville Old Face" pitchFamily="18" charset="0"/>
              </a:rPr>
              <a:t>Le Conseil d’Administration de l'ARP</a:t>
            </a:r>
            <a:endParaRPr lang="fr-FR" sz="1050" dirty="0">
              <a:solidFill>
                <a:srgbClr val="002060"/>
              </a:solidFill>
              <a:latin typeface="Baskerville Old Face" pitchFamily="18" charset="0"/>
            </a:endParaRPr>
          </a:p>
        </p:txBody>
      </p:sp>
      <p:sp>
        <p:nvSpPr>
          <p:cNvPr id="9" name="ZoneTexte 8"/>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27</a:t>
            </a:r>
            <a:endParaRPr lang="fr-FR" sz="1200" dirty="0">
              <a:solidFill>
                <a:srgbClr val="002060"/>
              </a:solidFill>
              <a:latin typeface="Baskerville Old Face" pitchFamily="18" charset="0"/>
            </a:endParaRPr>
          </a:p>
        </p:txBody>
      </p:sp>
      <p:sp>
        <p:nvSpPr>
          <p:cNvPr id="11266" name="AutoShape 2" descr="Atelier des Lumières - Expo l'Egypte des Pharaons en or - 202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P1030055.JPG"/>
          <p:cNvPicPr>
            <a:picLocks noGrp="1" noChangeAspect="1"/>
          </p:cNvPicPr>
          <p:nvPr isPhoto="1">
            <p:ph idx="1"/>
          </p:nvPr>
        </p:nvPicPr>
        <p:blipFill>
          <a:blip r:embed="rId2" cstate="email">
            <a:lum bright="20000" contrast="20000"/>
          </a:blip>
          <a:srcRect/>
          <a:stretch>
            <a:fillRect/>
          </a:stretch>
        </p:blipFill>
        <p:spPr>
          <a:xfrm>
            <a:off x="592917" y="0"/>
            <a:ext cx="4736321" cy="2483950"/>
          </a:xfrm>
          <a:prstGeom prst="rect">
            <a:avLst/>
          </a:prstGeom>
          <a:ln>
            <a:noFill/>
          </a:ln>
          <a:effectLst>
            <a:softEdge rad="112500"/>
          </a:effectLst>
        </p:spPr>
      </p:pic>
      <p:pic>
        <p:nvPicPr>
          <p:cNvPr id="5" name="Image 4" descr="2021-12-14.jpg"/>
          <p:cNvPicPr>
            <a:picLocks noGrp="1" noChangeAspect="1"/>
          </p:cNvPicPr>
          <p:nvPr isPhoto="1"/>
        </p:nvPicPr>
        <p:blipFill>
          <a:blip r:embed="rId3" cstate="email">
            <a:lum/>
          </a:blip>
          <a:stretch>
            <a:fillRect/>
          </a:stretch>
        </p:blipFill>
        <p:spPr>
          <a:xfrm>
            <a:off x="592917" y="4897082"/>
            <a:ext cx="4736321" cy="2664181"/>
          </a:xfrm>
          <a:prstGeom prst="rect">
            <a:avLst/>
          </a:prstGeom>
          <a:ln>
            <a:noFill/>
          </a:ln>
          <a:effectLst>
            <a:outerShdw blurRad="292100" dist="139700" dir="2700000" algn="tl" rotWithShape="0">
              <a:srgbClr val="333333">
                <a:alpha val="65000"/>
              </a:srgbClr>
            </a:outerShdw>
          </a:effectLst>
        </p:spPr>
      </p:pic>
      <p:sp>
        <p:nvSpPr>
          <p:cNvPr id="2050" name="AutoShape 2" descr="data:image/png;base64,iVBORw0KGgoAAAANSUhEUgAAABwAAAAcCAMAAABF0y+mAAABFFBMVEUPDzIADjIADjMADzORFy26DRujAACtFSO+AALHDhmtAA2iABWEEiV+EyZkGDMADTK6CiJfR0asubgiAACsra1DNzaFhYRjXFxiREOQKSqZAADHFSclGTiuAB1eZmXV4eAAAAC9uroySEeDmpm+zcydsrJZamllODczEjS4FiseBwEeODhTAAClAA6ZGBmgQD8AKijf8vFhdnUuAAAXFjVxbGt5ERNDEi+EAAC+3Nt1AAChGi4AFhRtAABtGDGIQ0NJX14+HRzeDRz1///PAACmFCiPDyFRPTx5GzNuFSFFRURzSkgVHRsRAABoExPX2tozPDsNGDNOGjWGpqWZmpqBb28yKSZRbWvZ//6JUlOZiIgnYF6WpK1OAAABOUlEQVR4AY3SA7bEMABA0SYZ27ZtlWPb2v86xko/6/aeVxP/GQBEECJ0WYCvJhCKxBKpTK5QqpCah0ij1ekNRpPZYrXZHYCHTpfb4/V5/YFgKCyN4AqjsXhClkyJ0plsLm8v8Mqiu6SCEJXtFT9J0QAvPQzLXQ4BQlOt1RsAK5PFZkmFbputQEASUX9im/Fdy8sAO11fpQc+MeVqsvcS9gfNYfsTYXtUe5bicW0i4JXZewnKkmmA4jBsz/wUBwEABXvdVWvNCQzNgbxEoVooNfngskKrcRysaoaKTW5bu5lNIwJwnJmKuhy53cWXbKNwMfyG3Hlqf9gcKpJ2+WK8MkcJ+klNagHUuN1fAqW6/gqYPF8CM2Oxh8PK4vP1fVd6Mr+WpZ9KJGaO1E8laAvl0p+QuP7PuP01nAGmmiw1CQeiuwAAAABJRU5ErkJggg==">
            <a:hlinkClick r:id="rId4"/>
          </p:cNvPr>
          <p:cNvSpPr>
            <a:spLocks noChangeAspect="1" noChangeArrowheads="1"/>
          </p:cNvSpPr>
          <p:nvPr/>
        </p:nvSpPr>
        <p:spPr bwMode="auto">
          <a:xfrm>
            <a:off x="63500" y="1778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data:image/png;base64,iVBORw0KGgoAAAANSUhEUgAAABwAAAAcCAMAAABF0y+mAAABFFBMVEUPDzIADjIADjMADzORFy26DRujAACtFSO+AALHDhmtAA2iABWEEiV+EyZkGDMADTK6CiJfR0asubgiAACsra1DNzaFhYRjXFxiREOQKSqZAADHFSclGTiuAB1eZmXV4eAAAAC9uroySEeDmpm+zcydsrJZamllODczEjS4FiseBwEeODhTAAClAA6ZGBmgQD8AKijf8vFhdnUuAAAXFjVxbGt5ERNDEi+EAAC+3Nt1AAChGi4AFhRtAABtGDGIQ0NJX14+HRzeDRz1///PAACmFCiPDyFRPTx5GzNuFSFFRURzSkgVHRsRAABoExPX2tozPDsNGDNOGjWGpqWZmpqBb28yKSZRbWvZ//6JUlOZiIgnYF6WpK1OAAABOUlEQVR4AY3SA7bEMABA0SYZ27ZtlWPb2v86xko/6/aeVxP/GQBEECJ0WYCvJhCKxBKpTK5QqpCah0ij1ekNRpPZYrXZHYCHTpfb4/V5/YFgKCyN4AqjsXhClkyJ0plsLm8v8Mqiu6SCEJXtFT9J0QAvPQzLXQ4BQlOt1RsAK5PFZkmFbputQEASUX9im/Fdy8sAO11fpQc+MeVqsvcS9gfNYfsTYXtUe5bicW0i4JXZewnKkmmA4jBsz/wUBwEABXvdVWvNCQzNgbxEoVooNfngskKrcRysaoaKTW5bu5lNIwJwnJmKuhy53cWXbKNwMfyG3Hlqf9gcKpJ2+WK8MkcJ+klNagHUuN1fAqW6/gqYPF8CM2Oxh8PK4vP1fVd6Mr+WpZ9KJGaO1E8laAvl0p+QuP7PuP01nAGmmiw1CQeiuwAAAABJRU5ErkJggg==">
            <a:hlinkClick r:id="rId4"/>
          </p:cNvPr>
          <p:cNvSpPr>
            <a:spLocks noChangeAspect="1" noChangeArrowheads="1"/>
          </p:cNvSpPr>
          <p:nvPr/>
        </p:nvSpPr>
        <p:spPr bwMode="auto">
          <a:xfrm>
            <a:off x="63500" y="1778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 name="Rectangle 9"/>
          <p:cNvSpPr/>
          <p:nvPr/>
        </p:nvSpPr>
        <p:spPr>
          <a:xfrm>
            <a:off x="592917" y="2556495"/>
            <a:ext cx="4736321" cy="738664"/>
          </a:xfrm>
          <a:prstGeom prst="rect">
            <a:avLst/>
          </a:prstGeom>
        </p:spPr>
        <p:txBody>
          <a:bodyPr wrap="square">
            <a:spAutoFit/>
          </a:bodyPr>
          <a:lstStyle/>
          <a:p>
            <a:r>
              <a:rPr lang="fr-FR" sz="1050" dirty="0" smtClean="0">
                <a:solidFill>
                  <a:srgbClr val="002060"/>
                </a:solidFill>
                <a:latin typeface="Times New Roman" pitchFamily="18" charset="0"/>
                <a:cs typeface="Times New Roman" pitchFamily="18" charset="0"/>
              </a:rPr>
              <a:t>Désormais classé au patrimoine historique de la capitale, son origine remonte à 1802, année où Napoléon Bonaparte fait bâtir le Théâtre Latin. Détruit par un incendie durant la guerre franco-prussienne de 1870, il est reconstruit en 1889 par Gustave Eiffel, en même temps que sa tour, sous le nom de Paradis Latin.</a:t>
            </a:r>
            <a:endParaRPr lang="fr-FR" sz="1050" dirty="0">
              <a:solidFill>
                <a:srgbClr val="002060"/>
              </a:solidFill>
              <a:latin typeface="Times New Roman" pitchFamily="18" charset="0"/>
              <a:cs typeface="Times New Roman" pitchFamily="18" charset="0"/>
            </a:endParaRPr>
          </a:p>
        </p:txBody>
      </p:sp>
      <p:pic>
        <p:nvPicPr>
          <p:cNvPr id="9" name="Image 8" descr="P1030068.JPG"/>
          <p:cNvPicPr>
            <a:picLocks noGrp="1" noChangeAspect="1"/>
          </p:cNvPicPr>
          <p:nvPr isPhoto="1"/>
        </p:nvPicPr>
        <p:blipFill>
          <a:blip r:embed="rId5" cstate="email">
            <a:lum bright="20000" contrast="20000"/>
          </a:blip>
          <a:stretch>
            <a:fillRect/>
          </a:stretch>
        </p:blipFill>
        <p:spPr>
          <a:xfrm>
            <a:off x="576387" y="3420591"/>
            <a:ext cx="2376264" cy="1471794"/>
          </a:xfrm>
          <a:prstGeom prst="rect">
            <a:avLst/>
          </a:prstGeom>
          <a:ln>
            <a:noFill/>
          </a:ln>
          <a:effectLst>
            <a:softEdge rad="112500"/>
          </a:effectLst>
        </p:spPr>
      </p:pic>
      <p:pic>
        <p:nvPicPr>
          <p:cNvPr id="11" name="Image 10" descr="P1030064.JPG"/>
          <p:cNvPicPr>
            <a:picLocks noGrp="1" noChangeAspect="1"/>
          </p:cNvPicPr>
          <p:nvPr isPhoto="1"/>
        </p:nvPicPr>
        <p:blipFill>
          <a:blip r:embed="rId6" cstate="email">
            <a:lum bright="20000" contrast="20000"/>
          </a:blip>
          <a:srcRect/>
          <a:stretch>
            <a:fillRect/>
          </a:stretch>
        </p:blipFill>
        <p:spPr>
          <a:xfrm>
            <a:off x="2971784" y="3420591"/>
            <a:ext cx="2357454" cy="1469474"/>
          </a:xfrm>
          <a:prstGeom prst="rect">
            <a:avLst/>
          </a:prstGeom>
          <a:ln>
            <a:noFill/>
          </a:ln>
          <a:effectLst>
            <a:softEdge rad="112500"/>
          </a:effectLst>
        </p:spPr>
      </p:pic>
      <p:sp>
        <p:nvSpPr>
          <p:cNvPr id="12" name="ZoneTexte 11"/>
          <p:cNvSpPr txBox="1"/>
          <p:nvPr/>
        </p:nvSpPr>
        <p:spPr>
          <a:xfrm>
            <a:off x="0" y="3709193"/>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28</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1030063.JPG"/>
          <p:cNvPicPr>
            <a:picLocks noGrp="1" noChangeAspect="1"/>
          </p:cNvPicPr>
          <p:nvPr isPhoto="1"/>
        </p:nvPicPr>
        <p:blipFill>
          <a:blip r:embed="rId2" cstate="email">
            <a:lum bright="20000" contrast="20000"/>
          </a:blip>
          <a:srcRect/>
          <a:stretch>
            <a:fillRect/>
          </a:stretch>
        </p:blipFill>
        <p:spPr>
          <a:xfrm>
            <a:off x="2971784" y="-1"/>
            <a:ext cx="2357454" cy="1476375"/>
          </a:xfrm>
          <a:prstGeom prst="rect">
            <a:avLst/>
          </a:prstGeom>
          <a:ln>
            <a:noFill/>
          </a:ln>
          <a:effectLst>
            <a:softEdge rad="112500"/>
          </a:effectLst>
        </p:spPr>
      </p:pic>
      <p:pic>
        <p:nvPicPr>
          <p:cNvPr id="6" name="Image 5" descr="P1030066.JPG"/>
          <p:cNvPicPr>
            <a:picLocks noGrp="1" noChangeAspect="1"/>
          </p:cNvPicPr>
          <p:nvPr isPhoto="1"/>
        </p:nvPicPr>
        <p:blipFill>
          <a:blip r:embed="rId3" cstate="email">
            <a:lum bright="20000" contrast="20000"/>
          </a:blip>
          <a:srcRect/>
          <a:stretch>
            <a:fillRect/>
          </a:stretch>
        </p:blipFill>
        <p:spPr>
          <a:xfrm>
            <a:off x="592917" y="0"/>
            <a:ext cx="2357454" cy="1476375"/>
          </a:xfrm>
          <a:prstGeom prst="rect">
            <a:avLst/>
          </a:prstGeom>
          <a:ln>
            <a:noFill/>
          </a:ln>
          <a:effectLst>
            <a:softEdge rad="112500"/>
          </a:effectLst>
        </p:spPr>
      </p:pic>
      <p:pic>
        <p:nvPicPr>
          <p:cNvPr id="7" name="Image 6" descr="P1030067.JPG"/>
          <p:cNvPicPr>
            <a:picLocks noGrp="1" noChangeAspect="1"/>
          </p:cNvPicPr>
          <p:nvPr isPhoto="1"/>
        </p:nvPicPr>
        <p:blipFill>
          <a:blip r:embed="rId4" cstate="email">
            <a:lum bright="20000" contrast="20000"/>
          </a:blip>
          <a:srcRect/>
          <a:stretch>
            <a:fillRect/>
          </a:stretch>
        </p:blipFill>
        <p:spPr>
          <a:xfrm>
            <a:off x="2916222" y="1548383"/>
            <a:ext cx="2413016" cy="1492788"/>
          </a:xfrm>
          <a:prstGeom prst="rect">
            <a:avLst/>
          </a:prstGeom>
          <a:ln>
            <a:noFill/>
          </a:ln>
          <a:effectLst>
            <a:softEdge rad="112500"/>
          </a:effectLst>
        </p:spPr>
      </p:pic>
      <p:pic>
        <p:nvPicPr>
          <p:cNvPr id="9" name="Image 8" descr="P1030070.JPG"/>
          <p:cNvPicPr>
            <a:picLocks noGrp="1" noChangeAspect="1"/>
          </p:cNvPicPr>
          <p:nvPr isPhoto="1"/>
        </p:nvPicPr>
        <p:blipFill>
          <a:blip r:embed="rId5" cstate="email">
            <a:lum bright="20000" contrast="20000"/>
          </a:blip>
          <a:srcRect/>
          <a:stretch>
            <a:fillRect/>
          </a:stretch>
        </p:blipFill>
        <p:spPr>
          <a:xfrm>
            <a:off x="576387" y="1548383"/>
            <a:ext cx="2378867" cy="1492788"/>
          </a:xfrm>
          <a:prstGeom prst="rect">
            <a:avLst/>
          </a:prstGeom>
          <a:ln>
            <a:noFill/>
          </a:ln>
          <a:effectLst>
            <a:softEdge rad="112500"/>
          </a:effectLst>
        </p:spPr>
      </p:pic>
      <p:pic>
        <p:nvPicPr>
          <p:cNvPr id="11" name="Image 10" descr="P1030075.JPG"/>
          <p:cNvPicPr>
            <a:picLocks noGrp="1" noChangeAspect="1"/>
          </p:cNvPicPr>
          <p:nvPr isPhoto="1"/>
        </p:nvPicPr>
        <p:blipFill>
          <a:blip r:embed="rId6" cstate="email">
            <a:lum bright="20000" contrast="20000"/>
          </a:blip>
          <a:stretch>
            <a:fillRect/>
          </a:stretch>
        </p:blipFill>
        <p:spPr>
          <a:xfrm>
            <a:off x="2950371" y="6084888"/>
            <a:ext cx="2378867" cy="1476376"/>
          </a:xfrm>
          <a:prstGeom prst="rect">
            <a:avLst/>
          </a:prstGeom>
          <a:ln>
            <a:noFill/>
          </a:ln>
          <a:effectLst>
            <a:softEdge rad="112500"/>
          </a:effectLst>
        </p:spPr>
      </p:pic>
      <p:pic>
        <p:nvPicPr>
          <p:cNvPr id="13" name="Image 12" descr="P1030096.JPG"/>
          <p:cNvPicPr>
            <a:picLocks noGrp="1" noChangeAspect="1"/>
          </p:cNvPicPr>
          <p:nvPr isPhoto="1"/>
        </p:nvPicPr>
        <p:blipFill>
          <a:blip r:embed="rId7" cstate="email">
            <a:lum bright="10000" contrast="10000"/>
          </a:blip>
          <a:stretch>
            <a:fillRect/>
          </a:stretch>
        </p:blipFill>
        <p:spPr>
          <a:xfrm>
            <a:off x="592917" y="6084887"/>
            <a:ext cx="2351440" cy="1476377"/>
          </a:xfrm>
          <a:prstGeom prst="rect">
            <a:avLst/>
          </a:prstGeom>
          <a:ln>
            <a:noFill/>
          </a:ln>
          <a:effectLst>
            <a:softEdge rad="112500"/>
          </a:effectLst>
        </p:spPr>
      </p:pic>
      <p:pic>
        <p:nvPicPr>
          <p:cNvPr id="1026" name="Picture 2" descr="Diner spectacle Paradis Latin | France Tourisme"/>
          <p:cNvPicPr>
            <a:picLocks noChangeAspect="1" noChangeArrowheads="1"/>
          </p:cNvPicPr>
          <p:nvPr/>
        </p:nvPicPr>
        <p:blipFill>
          <a:blip r:embed="rId8" cstate="email">
            <a:lum bright="10000" contrast="10000"/>
          </a:blip>
          <a:srcRect b="-175"/>
          <a:stretch>
            <a:fillRect/>
          </a:stretch>
        </p:blipFill>
        <p:spPr bwMode="auto">
          <a:xfrm>
            <a:off x="592917" y="3708623"/>
            <a:ext cx="4736321" cy="2284876"/>
          </a:xfrm>
          <a:prstGeom prst="rect">
            <a:avLst/>
          </a:prstGeom>
          <a:ln>
            <a:noFill/>
          </a:ln>
          <a:effectLst>
            <a:softEdge rad="112500"/>
          </a:effectLst>
        </p:spPr>
      </p:pic>
      <p:sp>
        <p:nvSpPr>
          <p:cNvPr id="15" name="Rectangle 14"/>
          <p:cNvSpPr/>
          <p:nvPr/>
        </p:nvSpPr>
        <p:spPr>
          <a:xfrm>
            <a:off x="664355" y="3132559"/>
            <a:ext cx="4664883" cy="577081"/>
          </a:xfrm>
          <a:prstGeom prst="rect">
            <a:avLst/>
          </a:prstGeom>
        </p:spPr>
        <p:txBody>
          <a:bodyPr wrap="square">
            <a:spAutoFit/>
          </a:bodyPr>
          <a:lstStyle/>
          <a:p>
            <a:r>
              <a:rPr lang="fr-FR" sz="1050" dirty="0" smtClean="0">
                <a:solidFill>
                  <a:srgbClr val="002060"/>
                </a:solidFill>
                <a:latin typeface="Times New Roman" pitchFamily="18" charset="0"/>
                <a:cs typeface="Times New Roman" pitchFamily="18" charset="0"/>
              </a:rPr>
              <a:t>La plus féérique et moderne des revues parisiennes. Véritable condensé d'humour, de glamour, d'audace et de poésie, ce spectacle vous fera vivre une expérience hors du commun.</a:t>
            </a:r>
            <a:endParaRPr lang="fr-FR" sz="1050" dirty="0">
              <a:solidFill>
                <a:srgbClr val="002060"/>
              </a:solidFill>
              <a:latin typeface="Times New Roman" pitchFamily="18" charset="0"/>
              <a:cs typeface="Times New Roman" pitchFamily="18" charset="0"/>
            </a:endParaRPr>
          </a:p>
        </p:txBody>
      </p:sp>
      <p:sp>
        <p:nvSpPr>
          <p:cNvPr id="10" name="ZoneTexte 9"/>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29</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P1030079.JPG"/>
          <p:cNvPicPr>
            <a:picLocks noGrp="1" noChangeAspect="1"/>
          </p:cNvPicPr>
          <p:nvPr isPhoto="1">
            <p:ph idx="1"/>
          </p:nvPr>
        </p:nvPicPr>
        <p:blipFill>
          <a:blip r:embed="rId2" cstate="email">
            <a:lum bright="20000" contrast="20000"/>
          </a:blip>
          <a:srcRect/>
          <a:stretch>
            <a:fillRect/>
          </a:stretch>
        </p:blipFill>
        <p:spPr>
          <a:xfrm>
            <a:off x="592917" y="4352135"/>
            <a:ext cx="4736321" cy="3209128"/>
          </a:xfrm>
          <a:prstGeom prst="rect">
            <a:avLst/>
          </a:prstGeom>
          <a:ln>
            <a:noFill/>
          </a:ln>
          <a:effectLst>
            <a:softEdge rad="112500"/>
          </a:effectLst>
        </p:spPr>
      </p:pic>
      <p:sp>
        <p:nvSpPr>
          <p:cNvPr id="6" name="Rectangle 5"/>
          <p:cNvSpPr/>
          <p:nvPr/>
        </p:nvSpPr>
        <p:spPr>
          <a:xfrm>
            <a:off x="735793" y="3132559"/>
            <a:ext cx="4429156" cy="1015663"/>
          </a:xfrm>
          <a:prstGeom prst="rect">
            <a:avLst/>
          </a:prstGeom>
        </p:spPr>
        <p:txBody>
          <a:bodyPr wrap="square">
            <a:spAutoFit/>
          </a:bodyPr>
          <a:lstStyle/>
          <a:p>
            <a:r>
              <a:rPr lang="fr-FR" sz="1200" dirty="0" smtClean="0">
                <a:solidFill>
                  <a:srgbClr val="002060"/>
                </a:solidFill>
                <a:latin typeface="Times New Roman" pitchFamily="18" charset="0"/>
                <a:cs typeface="Times New Roman" pitchFamily="18" charset="0"/>
              </a:rPr>
              <a:t>L’histoire du Paradis Latin commence au tout début du  XIXe siècle. Érigé à 500 mètres de Notre-Dame de Paris  par Napoléon, le lieu est d’abord un théâtre où bourgeois, intellectuels, commerçants, ouvriers et étudiants se croisent.  On peut notamment y rencontrer Balzac, Alexandre Dumas  et Prosper Mérimée. </a:t>
            </a:r>
            <a:endParaRPr lang="fr-FR" sz="1200" dirty="0">
              <a:solidFill>
                <a:srgbClr val="002060"/>
              </a:solidFill>
              <a:latin typeface="Times New Roman" pitchFamily="18" charset="0"/>
              <a:cs typeface="Times New Roman" pitchFamily="18" charset="0"/>
            </a:endParaRPr>
          </a:p>
        </p:txBody>
      </p:sp>
      <p:sp>
        <p:nvSpPr>
          <p:cNvPr id="7" name="ZoneTexte 6"/>
          <p:cNvSpPr txBox="1"/>
          <p:nvPr/>
        </p:nvSpPr>
        <p:spPr>
          <a:xfrm>
            <a:off x="0" y="3852069"/>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30</a:t>
            </a:r>
            <a:endParaRPr lang="fr-FR" sz="1200" dirty="0">
              <a:solidFill>
                <a:srgbClr val="002060"/>
              </a:solidFill>
              <a:latin typeface="Baskerville Old Face" pitchFamily="18" charset="0"/>
            </a:endParaRPr>
          </a:p>
        </p:txBody>
      </p:sp>
      <p:pic>
        <p:nvPicPr>
          <p:cNvPr id="8" name="Image 7" descr="P1030073.JPG"/>
          <p:cNvPicPr>
            <a:picLocks noChangeAspect="1"/>
          </p:cNvPicPr>
          <p:nvPr/>
        </p:nvPicPr>
        <p:blipFill>
          <a:blip r:embed="rId3" cstate="email">
            <a:lum bright="20000" contrast="20000"/>
          </a:blip>
          <a:srcRect/>
          <a:stretch>
            <a:fillRect/>
          </a:stretch>
        </p:blipFill>
        <p:spPr>
          <a:xfrm>
            <a:off x="576429" y="0"/>
            <a:ext cx="4752809" cy="2916535"/>
          </a:xfrm>
          <a:prstGeom prst="rect">
            <a:avLst/>
          </a:prstGeom>
          <a:ln>
            <a:noFill/>
          </a:ln>
          <a:effectLst>
            <a:softEdge rad="112500"/>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descr="807009-tintin-l-aventure-immersive-a-l-atelier-des-lumieres-l-exposition-insolite-a-vivre-nos-photos.jpg"/>
          <p:cNvPicPr>
            <a:picLocks noGrp="1" noChangeAspect="1"/>
          </p:cNvPicPr>
          <p:nvPr>
            <p:ph idx="1"/>
          </p:nvPr>
        </p:nvPicPr>
        <p:blipFill>
          <a:blip r:embed="rId2" cstate="email">
            <a:lum bright="-10000" contrast="-10000"/>
          </a:blip>
          <a:stretch>
            <a:fillRect/>
          </a:stretch>
        </p:blipFill>
        <p:spPr>
          <a:xfrm>
            <a:off x="592917" y="-1"/>
            <a:ext cx="4736321" cy="3405393"/>
          </a:xfrm>
          <a:prstGeom prst="rect">
            <a:avLst/>
          </a:prstGeom>
          <a:ln>
            <a:noFill/>
          </a:ln>
          <a:effectLst>
            <a:softEdge rad="112500"/>
          </a:effectLst>
        </p:spPr>
      </p:pic>
      <p:sp>
        <p:nvSpPr>
          <p:cNvPr id="7" name="Rectangle 6"/>
          <p:cNvSpPr/>
          <p:nvPr/>
        </p:nvSpPr>
        <p:spPr>
          <a:xfrm>
            <a:off x="592917" y="3492599"/>
            <a:ext cx="4736321" cy="1223412"/>
          </a:xfrm>
          <a:prstGeom prst="rect">
            <a:avLst/>
          </a:prstGeom>
        </p:spPr>
        <p:txBody>
          <a:bodyPr wrap="square">
            <a:spAutoFit/>
          </a:bodyPr>
          <a:lstStyle/>
          <a:p>
            <a:r>
              <a:rPr lang="fr-FR" sz="1050" dirty="0" smtClean="0">
                <a:solidFill>
                  <a:srgbClr val="002060"/>
                </a:solidFill>
                <a:latin typeface="Times New Roman" pitchFamily="18" charset="0"/>
                <a:cs typeface="Times New Roman" pitchFamily="18" charset="0"/>
              </a:rPr>
              <a:t>L'</a:t>
            </a:r>
            <a:r>
              <a:rPr lang="fr-FR" sz="1050" b="1" dirty="0" smtClean="0">
                <a:solidFill>
                  <a:srgbClr val="002060"/>
                </a:solidFill>
                <a:latin typeface="Times New Roman" pitchFamily="18" charset="0"/>
                <a:cs typeface="Times New Roman" pitchFamily="18" charset="0"/>
              </a:rPr>
              <a:t>Atelier des Lumières </a:t>
            </a:r>
            <a:r>
              <a:rPr lang="fr-FR" sz="1050" dirty="0" smtClean="0">
                <a:solidFill>
                  <a:srgbClr val="002060"/>
                </a:solidFill>
                <a:latin typeface="Times New Roman" pitchFamily="18" charset="0"/>
                <a:cs typeface="Times New Roman" pitchFamily="18" charset="0"/>
              </a:rPr>
              <a:t>est l'un des centres d'art de </a:t>
            </a:r>
            <a:r>
              <a:rPr lang="fr-FR" sz="1050" b="1" dirty="0" err="1" smtClean="0">
                <a:solidFill>
                  <a:srgbClr val="002060"/>
                </a:solidFill>
                <a:latin typeface="Times New Roman" pitchFamily="18" charset="0"/>
                <a:cs typeface="Times New Roman" pitchFamily="18" charset="0"/>
              </a:rPr>
              <a:t>Culturespaces</a:t>
            </a:r>
            <a:r>
              <a:rPr lang="fr-FR" sz="1050" b="1" dirty="0" smtClean="0">
                <a:solidFill>
                  <a:srgbClr val="002060"/>
                </a:solidFill>
                <a:latin typeface="Times New Roman" pitchFamily="18" charset="0"/>
                <a:cs typeface="Times New Roman" pitchFamily="18" charset="0"/>
              </a:rPr>
              <a:t>,</a:t>
            </a:r>
            <a:r>
              <a:rPr lang="fr-FR" sz="1050" dirty="0" smtClean="0">
                <a:solidFill>
                  <a:srgbClr val="002060"/>
                </a:solidFill>
                <a:latin typeface="Times New Roman" pitchFamily="18" charset="0"/>
                <a:cs typeface="Times New Roman" pitchFamily="18" charset="0"/>
              </a:rPr>
              <a:t> et fonctionne sur le même principe que les Carrières des Lumières aux Baux-de-Provence, le Bassin des Lumières à Bordeaux, le Hall des Lumières à New York... Les visiteurs entrent dans ce large espace, et se laissent emporter par la magie des tableaux, qui bougent et évoluent tout autour de nous. Sol, murs : sur plus de 3 000 m², les œuvres nous offrent un </a:t>
            </a:r>
            <a:r>
              <a:rPr lang="fr-FR" sz="1050" b="1" dirty="0" smtClean="0">
                <a:solidFill>
                  <a:srgbClr val="002060"/>
                </a:solidFill>
                <a:latin typeface="Times New Roman" pitchFamily="18" charset="0"/>
                <a:cs typeface="Times New Roman" pitchFamily="18" charset="0"/>
              </a:rPr>
              <a:t>spectacle</a:t>
            </a:r>
            <a:r>
              <a:rPr lang="fr-FR" sz="1050" dirty="0" smtClean="0">
                <a:solidFill>
                  <a:srgbClr val="002060"/>
                </a:solidFill>
                <a:latin typeface="Times New Roman" pitchFamily="18" charset="0"/>
                <a:cs typeface="Times New Roman" pitchFamily="18" charset="0"/>
              </a:rPr>
              <a:t> hors du commun, en rythme avec une </a:t>
            </a:r>
            <a:r>
              <a:rPr lang="fr-FR" sz="1050" b="1" dirty="0" err="1" smtClean="0">
                <a:solidFill>
                  <a:srgbClr val="002060"/>
                </a:solidFill>
                <a:latin typeface="Times New Roman" pitchFamily="18" charset="0"/>
                <a:cs typeface="Times New Roman" pitchFamily="18" charset="0"/>
              </a:rPr>
              <a:t>playlist</a:t>
            </a:r>
            <a:r>
              <a:rPr lang="fr-FR" sz="1050" dirty="0" smtClean="0">
                <a:solidFill>
                  <a:srgbClr val="002060"/>
                </a:solidFill>
                <a:latin typeface="Times New Roman" pitchFamily="18" charset="0"/>
                <a:cs typeface="Times New Roman" pitchFamily="18" charset="0"/>
              </a:rPr>
              <a:t> spécialement conçue pour chaque exposition. </a:t>
            </a:r>
            <a:endParaRPr lang="fr-FR" sz="1050" dirty="0">
              <a:solidFill>
                <a:srgbClr val="002060"/>
              </a:solidFill>
              <a:latin typeface="Times New Roman" pitchFamily="18" charset="0"/>
              <a:cs typeface="Times New Roman" pitchFamily="18" charset="0"/>
            </a:endParaRPr>
          </a:p>
        </p:txBody>
      </p:sp>
      <p:pic>
        <p:nvPicPr>
          <p:cNvPr id="8194" name="Picture 2" descr="L'Atelier des Lumières"/>
          <p:cNvPicPr>
            <a:picLocks noChangeAspect="1" noChangeArrowheads="1"/>
          </p:cNvPicPr>
          <p:nvPr/>
        </p:nvPicPr>
        <p:blipFill>
          <a:blip r:embed="rId3" cstate="email"/>
          <a:srcRect/>
          <a:stretch>
            <a:fillRect/>
          </a:stretch>
        </p:blipFill>
        <p:spPr bwMode="auto">
          <a:xfrm>
            <a:off x="592916" y="4836583"/>
            <a:ext cx="4736321" cy="2724680"/>
          </a:xfrm>
          <a:prstGeom prst="rect">
            <a:avLst/>
          </a:prstGeom>
          <a:ln>
            <a:noFill/>
          </a:ln>
          <a:effectLst>
            <a:softEdge rad="112500"/>
          </a:effectLst>
        </p:spPr>
      </p:pic>
      <p:sp>
        <p:nvSpPr>
          <p:cNvPr id="5" name="ZoneTexte 4"/>
          <p:cNvSpPr txBox="1"/>
          <p:nvPr/>
        </p:nvSpPr>
        <p:spPr>
          <a:xfrm>
            <a:off x="0" y="3852069"/>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31</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2022-10-21.jpg"/>
          <p:cNvPicPr>
            <a:picLocks noGrp="1" noChangeAspect="1"/>
          </p:cNvPicPr>
          <p:nvPr isPhoto="1">
            <p:ph idx="1"/>
          </p:nvPr>
        </p:nvPicPr>
        <p:blipFill>
          <a:blip r:embed="rId2" cstate="email">
            <a:lum bright="10000" contrast="10000"/>
          </a:blip>
          <a:srcRect/>
          <a:stretch>
            <a:fillRect/>
          </a:stretch>
        </p:blipFill>
        <p:spPr>
          <a:xfrm>
            <a:off x="592917" y="0"/>
            <a:ext cx="4736321" cy="2071702"/>
          </a:xfrm>
          <a:prstGeom prst="rect">
            <a:avLst/>
          </a:prstGeom>
          <a:ln>
            <a:noFill/>
          </a:ln>
          <a:effectLst>
            <a:softEdge rad="112500"/>
          </a:effectLst>
        </p:spPr>
      </p:pic>
      <p:pic>
        <p:nvPicPr>
          <p:cNvPr id="5" name="Image 4" descr="2024-10-03.jpg"/>
          <p:cNvPicPr>
            <a:picLocks noGrp="1" noChangeAspect="1"/>
          </p:cNvPicPr>
          <p:nvPr isPhoto="1"/>
        </p:nvPicPr>
        <p:blipFill>
          <a:blip r:embed="rId3" cstate="email">
            <a:lum bright="10000" contrast="10000"/>
          </a:blip>
          <a:srcRect/>
          <a:stretch>
            <a:fillRect/>
          </a:stretch>
        </p:blipFill>
        <p:spPr>
          <a:xfrm>
            <a:off x="592917" y="2780499"/>
            <a:ext cx="4736321" cy="2143140"/>
          </a:xfrm>
          <a:prstGeom prst="rect">
            <a:avLst/>
          </a:prstGeom>
          <a:ln>
            <a:noFill/>
          </a:ln>
          <a:effectLst>
            <a:softEdge rad="112500"/>
          </a:effectLst>
        </p:spPr>
      </p:pic>
      <p:pic>
        <p:nvPicPr>
          <p:cNvPr id="6" name="Image 5" descr="unnamed (1).jpg"/>
          <p:cNvPicPr>
            <a:picLocks noGrp="1" noChangeAspect="1"/>
          </p:cNvPicPr>
          <p:nvPr isPhoto="1"/>
        </p:nvPicPr>
        <p:blipFill>
          <a:blip r:embed="rId4" cstate="email">
            <a:lum bright="10000" contrast="10000"/>
          </a:blip>
          <a:stretch>
            <a:fillRect/>
          </a:stretch>
        </p:blipFill>
        <p:spPr>
          <a:xfrm>
            <a:off x="592916" y="4897083"/>
            <a:ext cx="4736321" cy="2664181"/>
          </a:xfrm>
          <a:prstGeom prst="rect">
            <a:avLst/>
          </a:prstGeom>
          <a:ln>
            <a:noFill/>
          </a:ln>
          <a:effectLst>
            <a:softEdge rad="112500"/>
          </a:effectLst>
        </p:spPr>
      </p:pic>
      <p:sp>
        <p:nvSpPr>
          <p:cNvPr id="7" name="ZoneTexte 6"/>
          <p:cNvSpPr txBox="1"/>
          <p:nvPr/>
        </p:nvSpPr>
        <p:spPr>
          <a:xfrm>
            <a:off x="0" y="3780631"/>
            <a:ext cx="59291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32</a:t>
            </a:r>
            <a:endParaRPr lang="fr-FR" sz="1200" dirty="0">
              <a:solidFill>
                <a:srgbClr val="002060"/>
              </a:solidFill>
              <a:latin typeface="Baskerville Old Face" pitchFamily="18" charset="0"/>
            </a:endParaRPr>
          </a:p>
        </p:txBody>
      </p:sp>
      <p:sp>
        <p:nvSpPr>
          <p:cNvPr id="8" name="Rectangle 7"/>
          <p:cNvSpPr/>
          <p:nvPr/>
        </p:nvSpPr>
        <p:spPr>
          <a:xfrm>
            <a:off x="592917" y="2066119"/>
            <a:ext cx="4736321" cy="738664"/>
          </a:xfrm>
          <a:prstGeom prst="rect">
            <a:avLst/>
          </a:prstGeom>
        </p:spPr>
        <p:txBody>
          <a:bodyPr wrap="square">
            <a:spAutoFit/>
          </a:bodyPr>
          <a:lstStyle/>
          <a:p>
            <a:r>
              <a:rPr lang="fr-FR" sz="1200" dirty="0" smtClean="0">
                <a:solidFill>
                  <a:srgbClr val="002060"/>
                </a:solidFill>
                <a:latin typeface="Times New Roman" pitchFamily="18" charset="0"/>
                <a:cs typeface="Times New Roman" pitchFamily="18" charset="0"/>
              </a:rPr>
              <a:t>Dans une ancienne fonderie datant de 1835, </a:t>
            </a:r>
            <a:r>
              <a:rPr lang="fr-FR" sz="1200" dirty="0" err="1" smtClean="0">
                <a:solidFill>
                  <a:srgbClr val="002060"/>
                </a:solidFill>
                <a:latin typeface="Times New Roman" pitchFamily="18" charset="0"/>
                <a:cs typeface="Times New Roman" pitchFamily="18" charset="0"/>
              </a:rPr>
              <a:t>Culturespaces</a:t>
            </a:r>
            <a:r>
              <a:rPr lang="fr-FR" sz="1200" dirty="0" smtClean="0">
                <a:solidFill>
                  <a:srgbClr val="002060"/>
                </a:solidFill>
                <a:latin typeface="Times New Roman" pitchFamily="18" charset="0"/>
                <a:cs typeface="Times New Roman" pitchFamily="18" charset="0"/>
              </a:rPr>
              <a:t> a créé un centre d’art numérique en 2018. L’Atelier des Lumières présente des expositions digitales, immersives et contemporaines</a:t>
            </a:r>
            <a:r>
              <a:rPr lang="fr-FR" dirty="0" smtClean="0">
                <a:solidFill>
                  <a:srgbClr val="002060"/>
                </a:solidFill>
                <a:latin typeface="Times New Roman" pitchFamily="18" charset="0"/>
                <a:cs typeface="Times New Roman" pitchFamily="18" charset="0"/>
              </a:rPr>
              <a:t>.</a:t>
            </a:r>
            <a:r>
              <a:rPr lang="fr-FR" b="1" dirty="0" smtClean="0">
                <a:solidFill>
                  <a:srgbClr val="002060"/>
                </a:solidFill>
                <a:latin typeface="Times New Roman" pitchFamily="18" charset="0"/>
                <a:cs typeface="Times New Roman" pitchFamily="18" charset="0"/>
              </a:rPr>
              <a:t> </a:t>
            </a:r>
            <a:endParaRPr lang="fr-FR"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21479" y="1637491"/>
            <a:ext cx="4106891" cy="5923772"/>
          </a:xfrm>
        </p:spPr>
        <p:txBody>
          <a:bodyPr>
            <a:normAutofit fontScale="25000" lnSpcReduction="20000"/>
          </a:bodyPr>
          <a:lstStyle/>
          <a:p>
            <a:pPr marL="365125" indent="-282575">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Président de l’exécutif :     	</a:t>
            </a:r>
            <a:r>
              <a:rPr lang="fr-FR" b="1" dirty="0" smtClean="0">
                <a:solidFill>
                  <a:srgbClr val="002060"/>
                </a:solidFill>
                <a:latin typeface="Times New Roman" pitchFamily="18" charset="0"/>
                <a:cs typeface="Times New Roman" pitchFamily="18" charset="0"/>
              </a:rPr>
              <a:t>Henri-Paul Fin </a:t>
            </a:r>
            <a:r>
              <a:rPr lang="fr-FR" dirty="0" smtClean="0">
                <a:solidFill>
                  <a:srgbClr val="002060"/>
                </a:solidFill>
                <a:latin typeface="Times New Roman" pitchFamily="18" charset="0"/>
                <a:cs typeface="Times New Roman" pitchFamily="18" charset="0"/>
              </a:rPr>
              <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16 résidence Véronique, 80680 SAINT-FUSCIEN </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06.03.02.14.2</a:t>
            </a:r>
            <a:r>
              <a:rPr lang="fr-FR" sz="3600" dirty="0" smtClean="0">
                <a:solidFill>
                  <a:srgbClr val="002060"/>
                </a:solidFill>
                <a:latin typeface="Times New Roman" pitchFamily="18" charset="0"/>
                <a:cs typeface="Times New Roman" pitchFamily="18" charset="0"/>
              </a:rPr>
              <a:t> </a:t>
            </a:r>
            <a:r>
              <a:rPr lang="fr-FR" dirty="0" smtClean="0">
                <a:solidFill>
                  <a:srgbClr val="002060"/>
                </a:solidFill>
                <a:latin typeface="Times New Roman" pitchFamily="18" charset="0"/>
                <a:cs typeface="Times New Roman" pitchFamily="18" charset="0"/>
              </a:rPr>
              <a:t> </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Vice Présidente :                	</a:t>
            </a:r>
            <a:r>
              <a:rPr lang="fr-FR" b="1" dirty="0" smtClean="0">
                <a:solidFill>
                  <a:srgbClr val="002060"/>
                </a:solidFill>
                <a:latin typeface="Times New Roman" pitchFamily="18" charset="0"/>
                <a:cs typeface="Times New Roman" pitchFamily="18" charset="0"/>
              </a:rPr>
              <a:t>Martine Poirier</a:t>
            </a:r>
            <a:r>
              <a:rPr lang="fr-FR" dirty="0" smtClean="0">
                <a:solidFill>
                  <a:srgbClr val="002060"/>
                </a:solidFill>
                <a:latin typeface="Times New Roman" pitchFamily="18" charset="0"/>
                <a:cs typeface="Times New Roman" pitchFamily="18" charset="0"/>
              </a:rPr>
              <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1 route de Bec au vent, 60380 FONTENAY-TORCY</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06.88.52.53.31</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 Secrétaire Générale :         	</a:t>
            </a:r>
            <a:r>
              <a:rPr lang="fr-FR" b="1" dirty="0" smtClean="0">
                <a:solidFill>
                  <a:srgbClr val="002060"/>
                </a:solidFill>
                <a:latin typeface="Times New Roman" pitchFamily="18" charset="0"/>
                <a:cs typeface="Times New Roman" pitchFamily="18" charset="0"/>
              </a:rPr>
              <a:t>Jacqueline </a:t>
            </a:r>
            <a:r>
              <a:rPr lang="fr-FR" b="1" dirty="0" err="1" smtClean="0">
                <a:solidFill>
                  <a:srgbClr val="002060"/>
                </a:solidFill>
                <a:latin typeface="Times New Roman" pitchFamily="18" charset="0"/>
                <a:cs typeface="Times New Roman" pitchFamily="18" charset="0"/>
              </a:rPr>
              <a:t>Daublin</a:t>
            </a:r>
            <a:r>
              <a:rPr lang="fr-FR" dirty="0" smtClean="0">
                <a:solidFill>
                  <a:srgbClr val="002060"/>
                </a:solidFill>
                <a:latin typeface="Times New Roman" pitchFamily="18" charset="0"/>
                <a:cs typeface="Times New Roman" pitchFamily="18" charset="0"/>
              </a:rPr>
              <a:t/>
            </a:r>
            <a:br>
              <a:rPr lang="fr-FR" dirty="0" smtClean="0">
                <a:solidFill>
                  <a:srgbClr val="002060"/>
                </a:solidFill>
                <a:latin typeface="Times New Roman" pitchFamily="18" charset="0"/>
                <a:cs typeface="Times New Roman" pitchFamily="18" charset="0"/>
              </a:rPr>
            </a:br>
            <a:r>
              <a:rPr lang="fr-FR" b="1" dirty="0" smtClean="0">
                <a:solidFill>
                  <a:srgbClr val="002060"/>
                </a:solidFill>
                <a:latin typeface="Times New Roman" pitchFamily="18" charset="0"/>
                <a:cs typeface="Times New Roman" pitchFamily="18" charset="0"/>
              </a:rPr>
              <a:t>                                	8 </a:t>
            </a:r>
            <a:r>
              <a:rPr lang="fr-FR" dirty="0" smtClean="0">
                <a:solidFill>
                  <a:srgbClr val="002060"/>
                </a:solidFill>
                <a:latin typeface="Times New Roman" pitchFamily="18" charset="0"/>
                <a:cs typeface="Times New Roman" pitchFamily="18" charset="0"/>
              </a:rPr>
              <a:t>Allée Guy de Maupassant, 93240 STAINS</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06.08.97.57.21</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87313" indent="-4763">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Relation entre le siège </a:t>
            </a:r>
            <a:r>
              <a:rPr lang="fr-FR" sz="3600" dirty="0" smtClean="0">
                <a:solidFill>
                  <a:srgbClr val="002060"/>
                </a:solidFill>
                <a:latin typeface="Times New Roman" pitchFamily="18" charset="0"/>
                <a:cs typeface="Times New Roman" pitchFamily="18" charset="0"/>
              </a:rPr>
              <a:t>     	</a:t>
            </a:r>
            <a:r>
              <a:rPr lang="fr-FR" b="1" dirty="0" smtClean="0">
                <a:solidFill>
                  <a:srgbClr val="002060"/>
                </a:solidFill>
                <a:latin typeface="Times New Roman" pitchFamily="18" charset="0"/>
                <a:cs typeface="Times New Roman" pitchFamily="18" charset="0"/>
              </a:rPr>
              <a:t>Claire Gaucher</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et le réseau :                      	100 rue Pierre  Brossolette,  92320 Châtillon </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06.22.56.40.79</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 Trésorier :                     	</a:t>
            </a:r>
            <a:r>
              <a:rPr lang="fr-FR" b="1" dirty="0" smtClean="0">
                <a:solidFill>
                  <a:srgbClr val="002060"/>
                </a:solidFill>
                <a:latin typeface="Times New Roman" pitchFamily="18" charset="0"/>
                <a:cs typeface="Times New Roman" pitchFamily="18" charset="0"/>
              </a:rPr>
              <a:t>Camille Delannoy</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8 rue Camille Corot, 62130 Saint-Pol-sur-Ternoise</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06.47.94.51.09</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 Vérificateur des comptes </a:t>
            </a:r>
            <a:r>
              <a:rPr lang="fr-FR" sz="3600" dirty="0" smtClean="0">
                <a:solidFill>
                  <a:srgbClr val="002060"/>
                </a:solidFill>
                <a:latin typeface="Times New Roman" pitchFamily="18" charset="0"/>
                <a:cs typeface="Times New Roman" pitchFamily="18" charset="0"/>
              </a:rPr>
              <a:t>:	</a:t>
            </a:r>
            <a:r>
              <a:rPr lang="fr-FR" dirty="0" smtClean="0">
                <a:solidFill>
                  <a:srgbClr val="002060"/>
                </a:solidFill>
                <a:latin typeface="Times New Roman" pitchFamily="18" charset="0"/>
                <a:cs typeface="Times New Roman" pitchFamily="18" charset="0"/>
              </a:rPr>
              <a:t>D</a:t>
            </a:r>
            <a:r>
              <a:rPr lang="fr-FR" b="1" dirty="0" smtClean="0">
                <a:solidFill>
                  <a:srgbClr val="002060"/>
                </a:solidFill>
                <a:latin typeface="Times New Roman" pitchFamily="18" charset="0"/>
                <a:cs typeface="Times New Roman" pitchFamily="18" charset="0"/>
              </a:rPr>
              <a:t>aniel Hard</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1 Chemin </a:t>
            </a:r>
            <a:r>
              <a:rPr lang="fr-FR" dirty="0" err="1" smtClean="0">
                <a:solidFill>
                  <a:srgbClr val="002060"/>
                </a:solidFill>
                <a:latin typeface="Times New Roman" pitchFamily="18" charset="0"/>
                <a:cs typeface="Times New Roman" pitchFamily="18" charset="0"/>
              </a:rPr>
              <a:t>Luhère</a:t>
            </a:r>
            <a:r>
              <a:rPr lang="fr-FR" dirty="0" smtClean="0">
                <a:solidFill>
                  <a:srgbClr val="002060"/>
                </a:solidFill>
                <a:latin typeface="Times New Roman" pitchFamily="18" charset="0"/>
                <a:cs typeface="Times New Roman" pitchFamily="18" charset="0"/>
              </a:rPr>
              <a:t> la Neuville, 27180 </a:t>
            </a:r>
            <a:r>
              <a:rPr lang="fr-FR" dirty="0" err="1" smtClean="0">
                <a:solidFill>
                  <a:srgbClr val="002060"/>
                </a:solidFill>
                <a:latin typeface="Times New Roman" pitchFamily="18" charset="0"/>
                <a:cs typeface="Times New Roman" pitchFamily="18" charset="0"/>
              </a:rPr>
              <a:t>Claville</a:t>
            </a:r>
            <a:r>
              <a:rPr lang="fr-FR" dirty="0" smtClean="0">
                <a:solidFill>
                  <a:srgbClr val="002060"/>
                </a:solidFill>
                <a:latin typeface="Times New Roman" pitchFamily="18" charset="0"/>
                <a:cs typeface="Times New Roman" pitchFamily="18" charset="0"/>
              </a:rPr>
              <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06.12.51.87.77</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255713"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sz="2800" dirty="0" smtClean="0">
                <a:solidFill>
                  <a:srgbClr val="002060"/>
                </a:solidFill>
                <a:latin typeface="Times New Roman" pitchFamily="18" charset="0"/>
                <a:cs typeface="Times New Roman" pitchFamily="18" charset="0"/>
              </a:rPr>
              <a:t> Gestion du bulletin de liaison </a:t>
            </a:r>
            <a:r>
              <a:rPr lang="fr-FR" dirty="0" smtClean="0">
                <a:solidFill>
                  <a:srgbClr val="002060"/>
                </a:solidFill>
                <a:latin typeface="Times New Roman" pitchFamily="18" charset="0"/>
                <a:cs typeface="Times New Roman" pitchFamily="18" charset="0"/>
              </a:rPr>
              <a:t>:	</a:t>
            </a:r>
            <a:r>
              <a:rPr lang="fr-FR" b="1" dirty="0" smtClean="0">
                <a:solidFill>
                  <a:srgbClr val="002060"/>
                </a:solidFill>
                <a:latin typeface="Times New Roman" pitchFamily="18" charset="0"/>
                <a:cs typeface="Times New Roman" pitchFamily="18" charset="0"/>
              </a:rPr>
              <a:t>Arnold </a:t>
            </a:r>
            <a:r>
              <a:rPr lang="fr-FR" b="1" dirty="0" err="1" smtClean="0">
                <a:solidFill>
                  <a:srgbClr val="002060"/>
                </a:solidFill>
                <a:latin typeface="Times New Roman" pitchFamily="18" charset="0"/>
                <a:cs typeface="Times New Roman" pitchFamily="18" charset="0"/>
              </a:rPr>
              <a:t>Herlin</a:t>
            </a:r>
            <a:r>
              <a:rPr lang="fr-FR" b="1" dirty="0" smtClean="0">
                <a:solidFill>
                  <a:srgbClr val="002060"/>
                </a:solidFill>
                <a:latin typeface="Times New Roman" pitchFamily="18" charset="0"/>
                <a:cs typeface="Times New Roman" pitchFamily="18" charset="0"/>
              </a:rPr>
              <a:t> </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7 rue Anna de Noailles, 60200 Compiègne</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06.89.85.00.74</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Gardien des statuts :               </a:t>
            </a:r>
            <a:r>
              <a:rPr lang="fr-FR" b="1" dirty="0" smtClean="0">
                <a:solidFill>
                  <a:srgbClr val="002060"/>
                </a:solidFill>
                <a:latin typeface="Times New Roman" pitchFamily="18" charset="0"/>
                <a:cs typeface="Times New Roman" pitchFamily="18" charset="0"/>
              </a:rPr>
              <a:t>Bruno </a:t>
            </a:r>
            <a:r>
              <a:rPr lang="fr-FR" b="1" dirty="0" err="1" smtClean="0">
                <a:solidFill>
                  <a:srgbClr val="002060"/>
                </a:solidFill>
                <a:latin typeface="Times New Roman" pitchFamily="18" charset="0"/>
                <a:cs typeface="Times New Roman" pitchFamily="18" charset="0"/>
              </a:rPr>
              <a:t>Bousekkine</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6 rue Eugène Gérard,  94000 Vincennes</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06.60.95.30.09</a:t>
            </a: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255713"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Relation avec les familles :   </a:t>
            </a:r>
            <a:r>
              <a:rPr lang="fr-FR" b="1" dirty="0" smtClean="0">
                <a:solidFill>
                  <a:srgbClr val="002060"/>
                </a:solidFill>
                <a:latin typeface="Times New Roman" pitchFamily="18" charset="0"/>
                <a:cs typeface="Times New Roman" pitchFamily="18" charset="0"/>
              </a:rPr>
              <a:t>Didier </a:t>
            </a:r>
            <a:r>
              <a:rPr lang="fr-FR" b="1" dirty="0" err="1" smtClean="0">
                <a:solidFill>
                  <a:srgbClr val="002060"/>
                </a:solidFill>
                <a:latin typeface="Times New Roman" pitchFamily="18" charset="0"/>
                <a:cs typeface="Times New Roman" pitchFamily="18" charset="0"/>
              </a:rPr>
              <a:t>Fouquerel</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3 Impasse des Primevères Fleuries</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a:t>
            </a:r>
            <a:r>
              <a:rPr lang="fr-FR" dirty="0" err="1" smtClean="0">
                <a:solidFill>
                  <a:srgbClr val="002060"/>
                </a:solidFill>
                <a:latin typeface="Times New Roman" pitchFamily="18" charset="0"/>
                <a:cs typeface="Times New Roman" pitchFamily="18" charset="0"/>
              </a:rPr>
              <a:t>Bretteville-l’Orgueilleuse</a:t>
            </a:r>
            <a:r>
              <a:rPr lang="fr-FR" dirty="0" smtClean="0">
                <a:solidFill>
                  <a:srgbClr val="002060"/>
                </a:solidFill>
                <a:latin typeface="Times New Roman" pitchFamily="18" charset="0"/>
                <a:cs typeface="Times New Roman" pitchFamily="18" charset="0"/>
              </a:rPr>
              <a:t> 14740 </a:t>
            </a:r>
            <a:r>
              <a:rPr lang="fr-FR" dirty="0" err="1" smtClean="0">
                <a:solidFill>
                  <a:srgbClr val="002060"/>
                </a:solidFill>
                <a:latin typeface="Times New Roman" pitchFamily="18" charset="0"/>
                <a:cs typeface="Times New Roman" pitchFamily="18" charset="0"/>
              </a:rPr>
              <a:t>Thue</a:t>
            </a:r>
            <a:r>
              <a:rPr lang="fr-FR" dirty="0" smtClean="0">
                <a:solidFill>
                  <a:srgbClr val="002060"/>
                </a:solidFill>
                <a:latin typeface="Times New Roman" pitchFamily="18" charset="0"/>
                <a:cs typeface="Times New Roman" pitchFamily="18" charset="0"/>
              </a:rPr>
              <a:t> et Mu</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07.69.00.32.73</a:t>
            </a:r>
            <a:br>
              <a:rPr lang="fr-FR" dirty="0" smtClean="0">
                <a:solidFill>
                  <a:srgbClr val="002060"/>
                </a:solidFill>
                <a:latin typeface="Times New Roman" pitchFamily="18" charset="0"/>
                <a:cs typeface="Times New Roman" pitchFamily="18" charset="0"/>
              </a:rPr>
            </a:br>
            <a:endParaRPr lang="fr-FR" dirty="0" smtClean="0">
              <a:solidFill>
                <a:srgbClr val="002060"/>
              </a:solidFill>
              <a:latin typeface="Times New Roman" pitchFamily="18" charset="0"/>
              <a:cs typeface="Times New Roman" pitchFamily="18" charset="0"/>
            </a:endParaRPr>
          </a:p>
          <a:p>
            <a:pPr marL="365125" indent="-282575">
              <a:buClrTx/>
              <a:buNone/>
              <a:tabLst>
                <a:tab pos="0" algn="l"/>
                <a:tab pos="730250" algn="l"/>
                <a:tab pos="1438275" algn="l"/>
                <a:tab pos="2200275" algn="l"/>
                <a:tab pos="2936875" algn="l"/>
                <a:tab pos="3668713" algn="l"/>
                <a:tab pos="4403725" algn="l"/>
                <a:tab pos="5138738" algn="l"/>
                <a:tab pos="5875338" algn="l"/>
                <a:tab pos="6607175" algn="l"/>
                <a:tab pos="7342188" algn="l"/>
                <a:tab pos="8077200" algn="l"/>
                <a:tab pos="8813800" algn="l"/>
                <a:tab pos="9545638" algn="l"/>
                <a:tab pos="10280650" algn="l"/>
                <a:tab pos="11015663" algn="l"/>
                <a:tab pos="11752263" algn="l"/>
                <a:tab pos="12484100" algn="l"/>
                <a:tab pos="13219113" algn="l"/>
                <a:tab pos="13952538" algn="l"/>
                <a:tab pos="14690725" algn="l"/>
              </a:tabLst>
            </a:pPr>
            <a:r>
              <a:rPr lang="fr-FR" dirty="0" smtClean="0">
                <a:solidFill>
                  <a:srgbClr val="002060"/>
                </a:solidFill>
                <a:latin typeface="Times New Roman" pitchFamily="18" charset="0"/>
                <a:cs typeface="Times New Roman" pitchFamily="18" charset="0"/>
              </a:rPr>
              <a:t>Chargée d’organisation :      </a:t>
            </a:r>
            <a:r>
              <a:rPr lang="fr-FR" b="1" dirty="0" smtClean="0">
                <a:solidFill>
                  <a:srgbClr val="002060"/>
                </a:solidFill>
                <a:latin typeface="Times New Roman" pitchFamily="18" charset="0"/>
                <a:cs typeface="Times New Roman" pitchFamily="18" charset="0"/>
              </a:rPr>
              <a:t>Colette Lafond</a:t>
            </a:r>
            <a: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r>
            <a:br>
              <a:rPr lang="fr-FR"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5 rue des Tournesols, 78190 Trappes</a:t>
            </a:r>
            <a:br>
              <a:rPr lang="fr-FR" dirty="0" smtClean="0">
                <a:solidFill>
                  <a:srgbClr val="002060"/>
                </a:solidFill>
                <a:latin typeface="Times New Roman" pitchFamily="18" charset="0"/>
                <a:cs typeface="Times New Roman" pitchFamily="18" charset="0"/>
              </a:rPr>
            </a:br>
            <a:r>
              <a:rPr lang="fr-FR" dirty="0" smtClean="0">
                <a:solidFill>
                  <a:srgbClr val="002060"/>
                </a:solidFill>
                <a:latin typeface="Times New Roman" pitchFamily="18" charset="0"/>
                <a:cs typeface="Times New Roman" pitchFamily="18" charset="0"/>
              </a:rPr>
              <a:t>                                  Téléphone :  06.47.87.53.24</a:t>
            </a:r>
          </a:p>
          <a:p>
            <a:pP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endParaRPr lang="fr-FR" dirty="0" smtClean="0">
              <a:solidFill>
                <a:srgbClr val="002060"/>
              </a:solidFill>
              <a:latin typeface="Times New Roman" pitchFamily="18" charset="0"/>
              <a:cs typeface="Times New Roman" pitchFamily="18" charset="0"/>
            </a:endParaRPr>
          </a:p>
          <a:p>
            <a:pPr>
              <a:buClrTx/>
              <a:buNone/>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dirty="0" smtClean="0">
                <a:solidFill>
                  <a:srgbClr val="002060"/>
                </a:solidFill>
                <a:latin typeface="Times New Roman" pitchFamily="18" charset="0"/>
                <a:cs typeface="Times New Roman" pitchFamily="18" charset="0"/>
              </a:rPr>
              <a:t> </a:t>
            </a:r>
          </a:p>
          <a:p>
            <a:endParaRPr lang="fr-FR" dirty="0">
              <a:solidFill>
                <a:srgbClr val="002060"/>
              </a:solidFill>
              <a:latin typeface="Times New Roman" pitchFamily="18" charset="0"/>
              <a:cs typeface="Times New Roman" pitchFamily="18" charset="0"/>
            </a:endParaRPr>
          </a:p>
        </p:txBody>
      </p:sp>
      <p:pic>
        <p:nvPicPr>
          <p:cNvPr id="4" name="Picture 10"/>
          <p:cNvPicPr>
            <a:picLocks noChangeAspect="1" noChangeArrowheads="1"/>
          </p:cNvPicPr>
          <p:nvPr/>
        </p:nvPicPr>
        <p:blipFill>
          <a:blip r:embed="rId2" cstate="email"/>
          <a:srcRect/>
          <a:stretch>
            <a:fillRect/>
          </a:stretch>
        </p:blipFill>
        <p:spPr bwMode="auto">
          <a:xfrm>
            <a:off x="4664883" y="1494615"/>
            <a:ext cx="550047" cy="571505"/>
          </a:xfrm>
          <a:prstGeom prst="rect">
            <a:avLst/>
          </a:prstGeom>
          <a:noFill/>
          <a:ln w="9525">
            <a:noFill/>
            <a:miter lim="800000"/>
            <a:headEnd/>
            <a:tailEnd/>
          </a:ln>
          <a:effectLst/>
        </p:spPr>
      </p:pic>
      <p:pic>
        <p:nvPicPr>
          <p:cNvPr id="7" name="Picture 4"/>
          <p:cNvPicPr>
            <a:picLocks noChangeAspect="1" noChangeArrowheads="1"/>
          </p:cNvPicPr>
          <p:nvPr/>
        </p:nvPicPr>
        <p:blipFill>
          <a:blip r:embed="rId3" cstate="email"/>
          <a:srcRect/>
          <a:stretch>
            <a:fillRect/>
          </a:stretch>
        </p:blipFill>
        <p:spPr bwMode="auto">
          <a:xfrm>
            <a:off x="4746045" y="3803650"/>
            <a:ext cx="564143" cy="571504"/>
          </a:xfrm>
          <a:prstGeom prst="rect">
            <a:avLst/>
          </a:prstGeom>
          <a:noFill/>
          <a:ln w="9525">
            <a:noFill/>
            <a:miter lim="800000"/>
            <a:headEnd/>
            <a:tailEnd/>
          </a:ln>
          <a:effectLst/>
        </p:spPr>
      </p:pic>
      <p:pic>
        <p:nvPicPr>
          <p:cNvPr id="8" name="Picture 2"/>
          <p:cNvPicPr>
            <a:picLocks noChangeAspect="1" noChangeArrowheads="1"/>
          </p:cNvPicPr>
          <p:nvPr/>
        </p:nvPicPr>
        <p:blipFill>
          <a:blip r:embed="rId4" cstate="email">
            <a:lum bright="20000" contrast="30000"/>
          </a:blip>
          <a:srcRect/>
          <a:stretch>
            <a:fillRect/>
          </a:stretch>
        </p:blipFill>
        <p:spPr bwMode="auto">
          <a:xfrm>
            <a:off x="4093379" y="4352135"/>
            <a:ext cx="564143" cy="544296"/>
          </a:xfrm>
          <a:prstGeom prst="rect">
            <a:avLst/>
          </a:prstGeom>
          <a:noFill/>
          <a:ln w="9525">
            <a:noFill/>
            <a:miter lim="800000"/>
            <a:headEnd/>
            <a:tailEnd/>
          </a:ln>
          <a:effectLst/>
        </p:spPr>
      </p:pic>
      <p:pic>
        <p:nvPicPr>
          <p:cNvPr id="9" name="Picture 6"/>
          <p:cNvPicPr>
            <a:picLocks noChangeAspect="1" noChangeArrowheads="1"/>
          </p:cNvPicPr>
          <p:nvPr/>
        </p:nvPicPr>
        <p:blipFill>
          <a:blip r:embed="rId5" cstate="email">
            <a:lum bright="10000" contrast="20000"/>
          </a:blip>
          <a:srcRect/>
          <a:stretch>
            <a:fillRect/>
          </a:stretch>
        </p:blipFill>
        <p:spPr bwMode="auto">
          <a:xfrm>
            <a:off x="4722033" y="4923639"/>
            <a:ext cx="564143" cy="571504"/>
          </a:xfrm>
          <a:prstGeom prst="rect">
            <a:avLst/>
          </a:prstGeom>
          <a:noFill/>
          <a:ln w="9525">
            <a:noFill/>
            <a:miter lim="800000"/>
            <a:headEnd/>
            <a:tailEnd/>
          </a:ln>
          <a:effectLst/>
        </p:spPr>
      </p:pic>
      <p:pic>
        <p:nvPicPr>
          <p:cNvPr id="10" name="Picture 7"/>
          <p:cNvPicPr>
            <a:picLocks noChangeAspect="1" noChangeArrowheads="1"/>
          </p:cNvPicPr>
          <p:nvPr/>
        </p:nvPicPr>
        <p:blipFill>
          <a:blip r:embed="rId6" cstate="email">
            <a:lum bright="20000" contrast="20000"/>
          </a:blip>
          <a:srcRect/>
          <a:stretch>
            <a:fillRect/>
          </a:stretch>
        </p:blipFill>
        <p:spPr bwMode="auto">
          <a:xfrm>
            <a:off x="4093379" y="5423705"/>
            <a:ext cx="601823" cy="571504"/>
          </a:xfrm>
          <a:prstGeom prst="rect">
            <a:avLst/>
          </a:prstGeom>
          <a:noFill/>
          <a:ln w="9525">
            <a:noFill/>
            <a:miter lim="800000"/>
            <a:headEnd/>
            <a:tailEnd/>
          </a:ln>
          <a:effectLst/>
        </p:spPr>
      </p:pic>
      <p:pic>
        <p:nvPicPr>
          <p:cNvPr id="11" name="Picture 3"/>
          <p:cNvPicPr>
            <a:picLocks noChangeAspect="1" noChangeArrowheads="1"/>
          </p:cNvPicPr>
          <p:nvPr/>
        </p:nvPicPr>
        <p:blipFill>
          <a:blip r:embed="rId7" cstate="email">
            <a:lum bright="20000" contrast="30000"/>
          </a:blip>
          <a:srcRect/>
          <a:stretch>
            <a:fillRect/>
          </a:stretch>
        </p:blipFill>
        <p:spPr bwMode="auto">
          <a:xfrm>
            <a:off x="4693458" y="6028547"/>
            <a:ext cx="564143" cy="571504"/>
          </a:xfrm>
          <a:prstGeom prst="rect">
            <a:avLst/>
          </a:prstGeom>
          <a:noFill/>
          <a:ln w="9525">
            <a:noFill/>
            <a:miter lim="800000"/>
            <a:headEnd/>
            <a:tailEnd/>
          </a:ln>
          <a:effectLst/>
        </p:spPr>
      </p:pic>
      <p:pic>
        <p:nvPicPr>
          <p:cNvPr id="13" name="Picture 2" descr="https://larpprevoir.net/wp-content/uploads/2024/05/Organigramme-2024.jpg"/>
          <p:cNvPicPr>
            <a:picLocks noChangeAspect="1" noChangeArrowheads="1"/>
          </p:cNvPicPr>
          <p:nvPr/>
        </p:nvPicPr>
        <p:blipFill>
          <a:blip r:embed="rId8" cstate="email"/>
          <a:srcRect/>
          <a:stretch>
            <a:fillRect/>
          </a:stretch>
        </p:blipFill>
        <p:spPr bwMode="auto">
          <a:xfrm>
            <a:off x="4164817" y="3264612"/>
            <a:ext cx="495304" cy="586663"/>
          </a:xfrm>
          <a:prstGeom prst="rect">
            <a:avLst/>
          </a:prstGeom>
          <a:noFill/>
        </p:spPr>
      </p:pic>
      <p:pic>
        <p:nvPicPr>
          <p:cNvPr id="14" name="Image 13" descr="Logo dernière version.jpg"/>
          <p:cNvPicPr>
            <a:picLocks noChangeAspect="1"/>
          </p:cNvPicPr>
          <p:nvPr/>
        </p:nvPicPr>
        <p:blipFill>
          <a:blip r:embed="rId9" cstate="email"/>
          <a:stretch>
            <a:fillRect/>
          </a:stretch>
        </p:blipFill>
        <p:spPr>
          <a:xfrm>
            <a:off x="664355" y="0"/>
            <a:ext cx="1368253" cy="1459698"/>
          </a:xfrm>
          <a:prstGeom prst="rect">
            <a:avLst/>
          </a:prstGeom>
        </p:spPr>
      </p:pic>
      <p:sp>
        <p:nvSpPr>
          <p:cNvPr id="15" name="Rectangle 14"/>
          <p:cNvSpPr/>
          <p:nvPr/>
        </p:nvSpPr>
        <p:spPr>
          <a:xfrm>
            <a:off x="2950371" y="351607"/>
            <a:ext cx="2378867" cy="369332"/>
          </a:xfrm>
          <a:prstGeom prst="rect">
            <a:avLst/>
          </a:prstGeom>
        </p:spPr>
        <p:txBody>
          <a:bodyPr wrap="square">
            <a:spAutoFit/>
          </a:bodyPr>
          <a:lstStyle/>
          <a:p>
            <a:pP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b="1" dirty="0" smtClean="0">
                <a:solidFill>
                  <a:srgbClr val="002060"/>
                </a:solidFill>
                <a:latin typeface="Times New Roman" pitchFamily="18" charset="0"/>
                <a:cs typeface="Times New Roman" pitchFamily="18" charset="0"/>
              </a:rPr>
              <a:t>Questions Générales</a:t>
            </a:r>
            <a:endParaRPr lang="fr-FR" b="1" dirty="0">
              <a:solidFill>
                <a:srgbClr val="002060"/>
              </a:solidFill>
              <a:latin typeface="Times New Roman" pitchFamily="18" charset="0"/>
              <a:cs typeface="Times New Roman" pitchFamily="18" charset="0"/>
            </a:endParaRPr>
          </a:p>
        </p:txBody>
      </p:sp>
      <p:sp>
        <p:nvSpPr>
          <p:cNvPr id="16" name="Rectangle 15"/>
          <p:cNvSpPr/>
          <p:nvPr/>
        </p:nvSpPr>
        <p:spPr>
          <a:xfrm>
            <a:off x="1950239" y="851673"/>
            <a:ext cx="3143271" cy="369332"/>
          </a:xfrm>
          <a:prstGeom prst="rect">
            <a:avLst/>
          </a:prstGeom>
        </p:spPr>
        <p:txBody>
          <a:bodyPr wrap="square">
            <a:spAutoFit/>
          </a:bodyPr>
          <a:lstStyle/>
          <a:p>
            <a:pP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b="1" dirty="0" smtClean="0">
                <a:solidFill>
                  <a:srgbClr val="002060"/>
                </a:solidFill>
                <a:latin typeface="Times New Roman" pitchFamily="18" charset="0"/>
                <a:cs typeface="Times New Roman" pitchFamily="18" charset="0"/>
              </a:rPr>
              <a:t>écrivez ou téléphonez.</a:t>
            </a:r>
            <a:endParaRPr lang="fr-FR" b="1" dirty="0">
              <a:solidFill>
                <a:srgbClr val="002060"/>
              </a:solidFill>
              <a:latin typeface="Times New Roman" pitchFamily="18" charset="0"/>
              <a:cs typeface="Times New Roman" pitchFamily="18" charset="0"/>
            </a:endParaRPr>
          </a:p>
        </p:txBody>
      </p:sp>
      <p:pic>
        <p:nvPicPr>
          <p:cNvPr id="18" name="Image 17" descr="martine.jpg"/>
          <p:cNvPicPr>
            <a:picLocks noChangeAspect="1"/>
          </p:cNvPicPr>
          <p:nvPr/>
        </p:nvPicPr>
        <p:blipFill>
          <a:blip r:embed="rId10" cstate="email"/>
          <a:stretch>
            <a:fillRect/>
          </a:stretch>
        </p:blipFill>
        <p:spPr>
          <a:xfrm>
            <a:off x="4164817" y="2079567"/>
            <a:ext cx="428628" cy="657405"/>
          </a:xfrm>
          <a:prstGeom prst="rect">
            <a:avLst/>
          </a:prstGeom>
        </p:spPr>
      </p:pic>
      <p:pic>
        <p:nvPicPr>
          <p:cNvPr id="19" name="Image 18" descr="colette.jpg"/>
          <p:cNvPicPr>
            <a:picLocks noChangeAspect="1"/>
          </p:cNvPicPr>
          <p:nvPr/>
        </p:nvPicPr>
        <p:blipFill>
          <a:blip r:embed="rId11" cstate="email"/>
          <a:stretch>
            <a:fillRect/>
          </a:stretch>
        </p:blipFill>
        <p:spPr>
          <a:xfrm>
            <a:off x="4093379" y="6495275"/>
            <a:ext cx="500066" cy="701304"/>
          </a:xfrm>
          <a:prstGeom prst="rect">
            <a:avLst/>
          </a:prstGeom>
        </p:spPr>
      </p:pic>
      <p:pic>
        <p:nvPicPr>
          <p:cNvPr id="20" name="Image 19" descr="jacqueline.jpg"/>
          <p:cNvPicPr>
            <a:picLocks noChangeAspect="1"/>
          </p:cNvPicPr>
          <p:nvPr/>
        </p:nvPicPr>
        <p:blipFill>
          <a:blip r:embed="rId12" cstate="email"/>
          <a:stretch>
            <a:fillRect/>
          </a:stretch>
        </p:blipFill>
        <p:spPr>
          <a:xfrm>
            <a:off x="4736321" y="2709061"/>
            <a:ext cx="500066" cy="757852"/>
          </a:xfrm>
          <a:prstGeom prst="rect">
            <a:avLst/>
          </a:prstGeom>
        </p:spPr>
      </p:pic>
      <p:sp>
        <p:nvSpPr>
          <p:cNvPr id="17" name="ZoneTexte 16"/>
          <p:cNvSpPr txBox="1"/>
          <p:nvPr/>
        </p:nvSpPr>
        <p:spPr>
          <a:xfrm>
            <a:off x="0" y="3780631"/>
            <a:ext cx="576387" cy="276999"/>
          </a:xfrm>
          <a:prstGeom prst="rect">
            <a:avLst/>
          </a:prstGeom>
          <a:noFill/>
        </p:spPr>
        <p:txBody>
          <a:bodyPr wrap="square" rtlCol="0">
            <a:spAutoFit/>
          </a:bodyPr>
          <a:lstStyle/>
          <a:p>
            <a:pPr algn="ctr"/>
            <a:r>
              <a:rPr lang="fr-FR" sz="1200" dirty="0" smtClean="0">
                <a:solidFill>
                  <a:srgbClr val="002060"/>
                </a:solidFill>
                <a:latin typeface="Baskerville Old Face" pitchFamily="18" charset="0"/>
              </a:rPr>
              <a:t>33</a:t>
            </a:r>
            <a:endParaRPr lang="fr-FR" sz="1200" dirty="0">
              <a:solidFill>
                <a:srgbClr val="002060"/>
              </a:solidFill>
              <a:latin typeface="Baskerville Old Face"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8604" y="494483"/>
            <a:ext cx="4950634" cy="1643074"/>
          </a:xfrm>
        </p:spPr>
        <p:txBody>
          <a:bodyPr>
            <a:normAutofit/>
          </a:bodyPr>
          <a:lstStyle/>
          <a:p>
            <a:pPr marL="542925" indent="-460375">
              <a:buClrTx/>
              <a:buNone/>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300" b="1" dirty="0" smtClean="0">
                <a:solidFill>
                  <a:srgbClr val="002060"/>
                </a:solidFill>
                <a:latin typeface="Times New Roman" pitchFamily="18" charset="0"/>
                <a:cs typeface="Times New Roman" pitchFamily="18" charset="0"/>
              </a:rPr>
              <a:t>           L’ARP </a:t>
            </a:r>
            <a:r>
              <a:rPr lang="fr-FR" sz="1300" dirty="0" smtClean="0">
                <a:solidFill>
                  <a:srgbClr val="002060"/>
                </a:solidFill>
                <a:latin typeface="Times New Roman" pitchFamily="18" charset="0"/>
                <a:cs typeface="Times New Roman" pitchFamily="18" charset="0"/>
              </a:rPr>
              <a:t>destine ce bulletin de liaison aux retraités ainsi qu’aux  salariés adhérents et tous les sympathisants de notre amicale.</a:t>
            </a:r>
          </a:p>
          <a:p>
            <a:pPr marL="544513" indent="-450850">
              <a:buClrTx/>
              <a:buNone/>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300" dirty="0" smtClean="0">
                <a:solidFill>
                  <a:srgbClr val="002060"/>
                </a:solidFill>
                <a:latin typeface="Times New Roman" pitchFamily="18" charset="0"/>
                <a:cs typeface="Times New Roman" pitchFamily="18" charset="0"/>
              </a:rPr>
              <a:t>    	Ce moyen de communication a été crée afin d’entretenir des       liens chaleureux et utiles entre les retraités, les collaborateurs          de l’entreprise et la direction. Il permet aussi de coordonner       nos efforts en raison de la dispersion de tous nos membres sur l’ensemble national et international.</a:t>
            </a:r>
            <a:endParaRPr lang="fr-FR" dirty="0">
              <a:solidFill>
                <a:srgbClr val="002060"/>
              </a:solidFill>
              <a:latin typeface="Times New Roman" pitchFamily="18" charset="0"/>
              <a:cs typeface="Times New Roman" pitchFamily="18" charset="0"/>
            </a:endParaRPr>
          </a:p>
        </p:txBody>
      </p:sp>
      <p:pic>
        <p:nvPicPr>
          <p:cNvPr id="4" name="Image 3" descr="Logo dernière version.jpg"/>
          <p:cNvPicPr>
            <a:picLocks noChangeAspect="1"/>
          </p:cNvPicPr>
          <p:nvPr/>
        </p:nvPicPr>
        <p:blipFill>
          <a:blip r:embed="rId2" cstate="email"/>
          <a:stretch>
            <a:fillRect/>
          </a:stretch>
        </p:blipFill>
        <p:spPr>
          <a:xfrm>
            <a:off x="1878801" y="2351871"/>
            <a:ext cx="2075845" cy="2214578"/>
          </a:xfrm>
          <a:prstGeom prst="rect">
            <a:avLst/>
          </a:prstGeom>
        </p:spPr>
      </p:pic>
      <p:sp>
        <p:nvSpPr>
          <p:cNvPr id="7" name="Rectangle 6"/>
          <p:cNvSpPr/>
          <p:nvPr/>
        </p:nvSpPr>
        <p:spPr>
          <a:xfrm>
            <a:off x="592917" y="4566449"/>
            <a:ext cx="4736321" cy="430887"/>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100" b="1" dirty="0" smtClean="0">
                <a:solidFill>
                  <a:srgbClr val="00B050"/>
                </a:solidFill>
                <a:latin typeface="Times New Roman" pitchFamily="18" charset="0"/>
                <a:cs typeface="Times New Roman" pitchFamily="18" charset="0"/>
              </a:rPr>
              <a:t>L’arbre vigoureux qui porte fruits</a:t>
            </a:r>
          </a:p>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100" b="1" dirty="0" smtClean="0">
                <a:solidFill>
                  <a:srgbClr val="00B050"/>
                </a:solidFill>
                <a:latin typeface="Times New Roman" pitchFamily="18" charset="0"/>
                <a:cs typeface="Times New Roman" pitchFamily="18" charset="0"/>
              </a:rPr>
              <a:t>Ne peut ignorer ses racines »</a:t>
            </a:r>
            <a:endParaRPr lang="fr-FR" sz="1100" b="1" dirty="0">
              <a:solidFill>
                <a:srgbClr val="00B050"/>
              </a:solidFill>
              <a:latin typeface="Times New Roman" pitchFamily="18" charset="0"/>
              <a:cs typeface="Times New Roman" pitchFamily="18" charset="0"/>
            </a:endParaRPr>
          </a:p>
        </p:txBody>
      </p:sp>
      <p:sp>
        <p:nvSpPr>
          <p:cNvPr id="8" name="Rectangle 7"/>
          <p:cNvSpPr/>
          <p:nvPr/>
        </p:nvSpPr>
        <p:spPr>
          <a:xfrm>
            <a:off x="592917" y="5137953"/>
            <a:ext cx="4736321" cy="492443"/>
          </a:xfrm>
          <a:prstGeom prst="rect">
            <a:avLst/>
          </a:prstGeom>
        </p:spPr>
        <p:txBody>
          <a:bodyPr wrap="square">
            <a:spAutoFit/>
          </a:bodyPr>
          <a:lstStyle/>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300" dirty="0" smtClean="0">
                <a:solidFill>
                  <a:srgbClr val="002060"/>
                </a:solidFill>
                <a:latin typeface="Baskerville Old Face" pitchFamily="16" charset="0"/>
              </a:rPr>
              <a:t>    </a:t>
            </a:r>
            <a:r>
              <a:rPr lang="fr-FR" sz="1300" dirty="0" smtClean="0">
                <a:solidFill>
                  <a:srgbClr val="002060"/>
                </a:solidFill>
                <a:latin typeface="Times New Roman" pitchFamily="18" charset="0"/>
                <a:cs typeface="Times New Roman" pitchFamily="18" charset="0"/>
              </a:rPr>
              <a:t>L’Amicale des retraités du Groupe Prévoir</a:t>
            </a:r>
          </a:p>
          <a:p>
            <a:pPr algn="ctr">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300" dirty="0" smtClean="0">
                <a:solidFill>
                  <a:srgbClr val="002060"/>
                </a:solidFill>
                <a:latin typeface="Times New Roman" pitchFamily="18" charset="0"/>
                <a:cs typeface="Times New Roman" pitchFamily="18" charset="0"/>
              </a:rPr>
              <a:t>19, rue d’Aumale, 75306 Paris Cedex 09</a:t>
            </a:r>
            <a:endParaRPr lang="fr-FR" sz="1300" dirty="0">
              <a:solidFill>
                <a:srgbClr val="002060"/>
              </a:solidFill>
              <a:latin typeface="Times New Roman" pitchFamily="18" charset="0"/>
              <a:cs typeface="Times New Roman" pitchFamily="18" charset="0"/>
            </a:endParaRPr>
          </a:p>
        </p:txBody>
      </p:sp>
      <p:sp>
        <p:nvSpPr>
          <p:cNvPr id="9" name="Rectangle 8"/>
          <p:cNvSpPr/>
          <p:nvPr/>
        </p:nvSpPr>
        <p:spPr>
          <a:xfrm>
            <a:off x="450041" y="5923771"/>
            <a:ext cx="4714908" cy="1292662"/>
          </a:xfrm>
          <a:prstGeom prst="rect">
            <a:avLst/>
          </a:prstGeom>
        </p:spPr>
        <p:txBody>
          <a:bodyPr wrap="square">
            <a:spAutoFit/>
          </a:bodyPr>
          <a:lstStyle/>
          <a:p>
            <a:pPr marL="447675" indent="-447675" algn="just">
              <a:buClrTx/>
              <a:tabLst>
                <a:tab pos="0" algn="l"/>
                <a:tab pos="731658" algn="l"/>
                <a:tab pos="1466230" algn="l"/>
                <a:tab pos="2200801" algn="l"/>
                <a:tab pos="2938287" algn="l"/>
                <a:tab pos="3669945" algn="l"/>
                <a:tab pos="4404517" algn="l"/>
                <a:tab pos="5139089" algn="l"/>
                <a:tab pos="5876574" algn="l"/>
                <a:tab pos="6608232" algn="l"/>
                <a:tab pos="7342804" algn="l"/>
                <a:tab pos="8077376" algn="l"/>
                <a:tab pos="8814862" algn="l"/>
                <a:tab pos="9546519" algn="l"/>
                <a:tab pos="10281091" algn="l"/>
                <a:tab pos="11015663" algn="l"/>
                <a:tab pos="11753149" algn="l"/>
                <a:tab pos="12484807" algn="l"/>
                <a:tab pos="13219379" algn="l"/>
                <a:tab pos="13953950" algn="l"/>
                <a:tab pos="14691436" algn="l"/>
              </a:tabLst>
            </a:pPr>
            <a:r>
              <a:rPr lang="fr-FR" sz="1300" dirty="0" smtClean="0">
                <a:latin typeface="Times New Roman" pitchFamily="18" charset="0"/>
                <a:cs typeface="Times New Roman" pitchFamily="18" charset="0"/>
              </a:rPr>
              <a:t>           </a:t>
            </a:r>
            <a:r>
              <a:rPr lang="fr-FR" sz="1300" dirty="0" smtClean="0">
                <a:solidFill>
                  <a:srgbClr val="002060"/>
                </a:solidFill>
                <a:latin typeface="Times New Roman" pitchFamily="18" charset="0"/>
                <a:cs typeface="Times New Roman" pitchFamily="18" charset="0"/>
              </a:rPr>
              <a:t>Association régie par la loi du 1</a:t>
            </a:r>
            <a:r>
              <a:rPr lang="fr-FR" sz="1300" baseline="30000" dirty="0" smtClean="0">
                <a:solidFill>
                  <a:srgbClr val="002060"/>
                </a:solidFill>
                <a:latin typeface="Times New Roman" pitchFamily="18" charset="0"/>
                <a:cs typeface="Times New Roman" pitchFamily="18" charset="0"/>
              </a:rPr>
              <a:t>er</a:t>
            </a:r>
            <a:r>
              <a:rPr lang="fr-FR" sz="1300" dirty="0" smtClean="0">
                <a:solidFill>
                  <a:srgbClr val="002060"/>
                </a:solidFill>
                <a:latin typeface="Times New Roman" pitchFamily="18" charset="0"/>
                <a:cs typeface="Times New Roman" pitchFamily="18" charset="0"/>
              </a:rPr>
              <a:t> juillet 1901 dont l’objet est de promouvoir toute initiative en faveur des personnes ayant  pris leur retraite en qualité de salariés du Groupe Prévoir, apporter aux adhérents les informations utiles aux retraités,      favoriser la liaison d’une part, entre tous les adhérents d’autre part, entre le Groupe Prévoir, ses salariés et ses retraités. </a:t>
            </a:r>
            <a:endParaRPr lang="fr-FR" sz="13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7404</TotalTime>
  <Words>1974</Words>
  <Application>Microsoft Office PowerPoint</Application>
  <PresentationFormat>Personnalisé</PresentationFormat>
  <Paragraphs>327</Paragraphs>
  <Slides>34</Slides>
  <Notes>5</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Solstice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Arnold</dc:creator>
  <cp:lastModifiedBy>Utilisateur</cp:lastModifiedBy>
  <cp:revision>387</cp:revision>
  <dcterms:created xsi:type="dcterms:W3CDTF">2023-09-15T14:16:33Z</dcterms:created>
  <dcterms:modified xsi:type="dcterms:W3CDTF">2025-09-14T18:00:12Z</dcterms:modified>
</cp:coreProperties>
</file>